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86" r:id="rId1"/>
  </p:sldMasterIdLst>
  <p:notesMasterIdLst>
    <p:notesMasterId r:id="rId19"/>
  </p:notesMasterIdLst>
  <p:sldIdLst>
    <p:sldId id="268" r:id="rId2"/>
    <p:sldId id="266" r:id="rId3"/>
    <p:sldId id="265" r:id="rId4"/>
    <p:sldId id="280" r:id="rId5"/>
    <p:sldId id="269" r:id="rId6"/>
    <p:sldId id="270" r:id="rId7"/>
    <p:sldId id="282" r:id="rId8"/>
    <p:sldId id="278" r:id="rId9"/>
    <p:sldId id="275" r:id="rId10"/>
    <p:sldId id="277" r:id="rId11"/>
    <p:sldId id="261" r:id="rId12"/>
    <p:sldId id="262" r:id="rId13"/>
    <p:sldId id="281" r:id="rId14"/>
    <p:sldId id="264" r:id="rId15"/>
    <p:sldId id="272" r:id="rId16"/>
    <p:sldId id="271" r:id="rId17"/>
    <p:sldId id="274"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ヒラギノ角ゴ Pro W3" pitchFamily="-123" charset="-128"/>
        <a:cs typeface="ヒラギノ角ゴ Pro W3" pitchFamily="-123" charset="-128"/>
      </a:defRPr>
    </a:lvl5pPr>
    <a:lvl6pPr marL="22860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6pPr>
    <a:lvl7pPr marL="27432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7pPr>
    <a:lvl8pPr marL="32004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8pPr>
    <a:lvl9pPr marL="3657600" algn="l" defTabSz="457200" rtl="0" eaLnBrk="1" latinLnBrk="0" hangingPunct="1">
      <a:defRPr sz="2400" kern="1200">
        <a:solidFill>
          <a:schemeClr val="tx1"/>
        </a:solidFill>
        <a:latin typeface="Arial" pitchFamily="-123" charset="0"/>
        <a:ea typeface="ヒラギノ角ゴ Pro W3" pitchFamily="-123" charset="-128"/>
        <a:cs typeface="ヒラギノ角ゴ Pro W3"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7509" autoAdjust="0"/>
  </p:normalViewPr>
  <p:slideViewPr>
    <p:cSldViewPr snapToObjects="1">
      <p:cViewPr varScale="1">
        <p:scale>
          <a:sx n="79" d="100"/>
          <a:sy n="79" d="100"/>
        </p:scale>
        <p:origin x="-10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notesMaster" Target="notesMasters/notes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442B2759-BBB4-4179-B6D5-EC6BCD84B498}" type="datetime1">
              <a:rPr lang="en-US"/>
              <a:pPr>
                <a:defRPr/>
              </a:pPr>
              <a:t>10/15/09</a:t>
            </a:fld>
            <a:endParaRPr lang="en-US"/>
          </a:p>
        </p:txBody>
      </p:sp>
      <p:sp>
        <p:nvSpPr>
          <p:cNvPr id="22532" name="Placeholder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3E777D0-C76D-41CE-A3F0-D41830FF3A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23" charset="0"/>
        <a:ea typeface="ヒラギノ角ゴ Pro W3" pitchFamily="-123" charset="-128"/>
        <a:cs typeface="ヒラギノ角ゴ Pro W3" pitchFamily="-123" charset="-128"/>
      </a:defRPr>
    </a:lvl1pPr>
    <a:lvl2pPr marL="457200" algn="l" defTabSz="457200" rtl="0" eaLnBrk="0" fontAlgn="base" hangingPunct="0">
      <a:spcBef>
        <a:spcPct val="30000"/>
      </a:spcBef>
      <a:spcAft>
        <a:spcPct val="0"/>
      </a:spcAft>
      <a:defRPr sz="1200" kern="1200">
        <a:solidFill>
          <a:schemeClr val="tx1"/>
        </a:solidFill>
        <a:latin typeface="Calibri" pitchFamily="-123" charset="0"/>
        <a:ea typeface="ヒラギノ角ゴ Pro W3" pitchFamily="-123"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23" charset="0"/>
        <a:ea typeface="ヒラギノ角ゴ Pro W3" pitchFamily="-123"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23" charset="0"/>
        <a:ea typeface="ヒラギノ角ゴ Pro W3" pitchFamily="-123"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23" charset="0"/>
        <a:ea typeface="ヒラギノ角ゴ Pro W3"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Placeholder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Placeholder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r>
              <a:rPr lang="en-US" dirty="0"/>
              <a:t>Common Genres and Effective Features of Visual Documents</a:t>
            </a:r>
          </a:p>
          <a:p>
            <a:pPr eaLnBrk="1" hangingPunct="1"/>
            <a:endParaRPr lang="en-US" dirty="0"/>
          </a:p>
          <a:p>
            <a:pPr eaLnBrk="1" hangingPunct="1">
              <a:buFontTx/>
              <a:buChar char="-"/>
            </a:pPr>
            <a:r>
              <a:rPr lang="en-US" sz="500" dirty="0"/>
              <a:t>“</a:t>
            </a:r>
            <a:r>
              <a:rPr lang="en-US" sz="500" b="1" dirty="0"/>
              <a:t>Posters and flyers quickly and easily reach a wide audience</a:t>
            </a:r>
            <a:r>
              <a:rPr lang="en-US" sz="500" dirty="0"/>
              <a:t>”</a:t>
            </a:r>
          </a:p>
          <a:p>
            <a:pPr lvl="1" eaLnBrk="1" hangingPunct="1">
              <a:buFontTx/>
              <a:buChar char="-"/>
            </a:pPr>
            <a:r>
              <a:rPr lang="en-US" sz="500" dirty="0"/>
              <a:t>Poster: “usually employs much </a:t>
            </a:r>
            <a:r>
              <a:rPr lang="en-US" sz="500" b="1" dirty="0"/>
              <a:t>more visual than verbal</a:t>
            </a:r>
            <a:r>
              <a:rPr lang="en-US" sz="500" dirty="0"/>
              <a:t>…information so that its audience can </a:t>
            </a:r>
            <a:r>
              <a:rPr lang="en-US" sz="500" b="1" dirty="0"/>
              <a:t>absorb the message at a glance</a:t>
            </a:r>
            <a:r>
              <a:rPr lang="en-US" sz="500" dirty="0"/>
              <a:t>.” (146)</a:t>
            </a:r>
          </a:p>
          <a:p>
            <a:pPr lvl="1" eaLnBrk="1" hangingPunct="1">
              <a:buFontTx/>
              <a:buChar char="-"/>
            </a:pPr>
            <a:r>
              <a:rPr lang="en-US" sz="500" dirty="0"/>
              <a:t>Flyers: “usually </a:t>
            </a:r>
            <a:r>
              <a:rPr lang="en-US" sz="500" b="1" dirty="0"/>
              <a:t>more text-heavy</a:t>
            </a:r>
            <a:r>
              <a:rPr lang="en-US" sz="500" dirty="0"/>
              <a:t>…</a:t>
            </a:r>
            <a:r>
              <a:rPr lang="en-US" sz="500" b="1" dirty="0"/>
              <a:t>intended for mass distribution</a:t>
            </a:r>
            <a:r>
              <a:rPr lang="en-US" sz="500" dirty="0"/>
              <a:t>…”</a:t>
            </a:r>
          </a:p>
          <a:p>
            <a:pPr lvl="1" eaLnBrk="1" hangingPunct="1">
              <a:buFontTx/>
              <a:buChar char="-"/>
            </a:pPr>
            <a:r>
              <a:rPr lang="en-US" sz="500" dirty="0"/>
              <a:t>“need a </a:t>
            </a:r>
            <a:r>
              <a:rPr lang="en-US" sz="500" b="1" dirty="0"/>
              <a:t>focal point</a:t>
            </a:r>
            <a:r>
              <a:rPr lang="en-US" sz="500" dirty="0"/>
              <a:t> that </a:t>
            </a:r>
            <a:r>
              <a:rPr lang="en-US" sz="500" b="1" dirty="0"/>
              <a:t>captures attention</a:t>
            </a:r>
            <a:r>
              <a:rPr lang="en-US" sz="500" dirty="0"/>
              <a:t> and </a:t>
            </a:r>
            <a:r>
              <a:rPr lang="en-US" sz="500" b="1" dirty="0"/>
              <a:t>highlights the basic information</a:t>
            </a:r>
            <a:r>
              <a:rPr lang="en-US" sz="500" dirty="0"/>
              <a:t>.”</a:t>
            </a:r>
          </a:p>
          <a:p>
            <a:pPr lvl="2" eaLnBrk="1" hangingPunct="1">
              <a:buFontTx/>
              <a:buChar char="-"/>
            </a:pPr>
            <a:r>
              <a:rPr lang="en-US" sz="600" dirty="0"/>
              <a:t>Balance between effective communication of the message without overwhelming the “reader”</a:t>
            </a:r>
          </a:p>
          <a:p>
            <a:pPr lvl="1" eaLnBrk="1" hangingPunct="1">
              <a:buFontTx/>
              <a:buChar char="-"/>
            </a:pPr>
            <a:r>
              <a:rPr lang="en-US" sz="500" dirty="0"/>
              <a:t>Read with a “</a:t>
            </a:r>
            <a:r>
              <a:rPr lang="en-US" sz="500" b="1" dirty="0"/>
              <a:t>backward S</a:t>
            </a:r>
            <a:r>
              <a:rPr lang="en-US" sz="500" dirty="0"/>
              <a:t>” (147)</a:t>
            </a:r>
          </a:p>
          <a:p>
            <a:pPr lvl="1" eaLnBrk="1" hangingPunct="1">
              <a:buFontTx/>
              <a:buChar char="-"/>
            </a:pPr>
            <a:r>
              <a:rPr lang="en-US" sz="500" dirty="0"/>
              <a:t>Tips for designing effective posters and flyers (148)</a:t>
            </a:r>
          </a:p>
          <a:p>
            <a:pPr lvl="2" eaLnBrk="1" hangingPunct="1">
              <a:buFontTx/>
              <a:buChar char="-"/>
            </a:pPr>
            <a:r>
              <a:rPr lang="en-US" sz="600" dirty="0"/>
              <a:t>Identify your target audience</a:t>
            </a:r>
          </a:p>
          <a:p>
            <a:pPr lvl="2" eaLnBrk="1" hangingPunct="1">
              <a:buFontTx/>
              <a:buChar char="-"/>
            </a:pPr>
            <a:r>
              <a:rPr lang="en-US" sz="600" dirty="0"/>
              <a:t>Determine your purpose</a:t>
            </a:r>
          </a:p>
          <a:p>
            <a:pPr lvl="2" eaLnBrk="1" hangingPunct="1">
              <a:buFontTx/>
              <a:buChar char="-"/>
            </a:pPr>
            <a:r>
              <a:rPr lang="en-US" sz="600" dirty="0"/>
              <a:t>Consider where your poster will appear or how your flyer will be distributed</a:t>
            </a:r>
          </a:p>
          <a:p>
            <a:pPr lvl="2" eaLnBrk="1" hangingPunct="1">
              <a:buFontTx/>
              <a:buChar char="-"/>
            </a:pPr>
            <a:r>
              <a:rPr lang="en-US" sz="600" dirty="0"/>
              <a:t>Provide a clear focal point</a:t>
            </a:r>
          </a:p>
          <a:p>
            <a:pPr lvl="2" eaLnBrk="1" hangingPunct="1">
              <a:buFontTx/>
              <a:buChar char="-"/>
            </a:pPr>
            <a:r>
              <a:rPr lang="en-US" sz="600" dirty="0"/>
              <a:t>Aim for visual simplicity</a:t>
            </a:r>
          </a:p>
          <a:p>
            <a:pPr lvl="2" eaLnBrk="1" hangingPunct="1">
              <a:buFontTx/>
              <a:buChar char="-"/>
            </a:pPr>
            <a:r>
              <a:rPr lang="en-US" sz="600" dirty="0"/>
              <a:t>Strive for coherence</a:t>
            </a:r>
          </a:p>
          <a:p>
            <a:pPr lvl="2" eaLnBrk="1" hangingPunct="1">
              <a:buFontTx/>
              <a:buChar char="-"/>
            </a:pPr>
            <a:r>
              <a:rPr lang="en-US" sz="600" dirty="0"/>
              <a:t>Chunk information</a:t>
            </a:r>
          </a:p>
          <a:p>
            <a:pPr lvl="2" eaLnBrk="1" hangingPunct="1">
              <a:buFontTx/>
              <a:buChar char="-"/>
            </a:pPr>
            <a:r>
              <a:rPr lang="en-US" sz="600" dirty="0"/>
              <a:t>Remember the backward S scanning </a:t>
            </a:r>
            <a:r>
              <a:rPr lang="en-US" sz="600" dirty="0" smtClean="0"/>
              <a:t>pattern</a:t>
            </a:r>
            <a:endParaRPr lang="en-US" sz="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Placeholder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r>
              <a:rPr lang="en-US" dirty="0"/>
              <a:t>Common Genres and Effective Features of Visual Documents</a:t>
            </a:r>
          </a:p>
          <a:p>
            <a:pPr eaLnBrk="1" hangingPunct="1"/>
            <a:endParaRPr lang="en-US" dirty="0" smtClean="0"/>
          </a:p>
          <a:p>
            <a:pPr eaLnBrk="1" hangingPunct="1">
              <a:buFontTx/>
              <a:buChar char="-"/>
            </a:pPr>
            <a:r>
              <a:rPr lang="en-US" sz="500" dirty="0" smtClean="0"/>
              <a:t>“</a:t>
            </a:r>
            <a:r>
              <a:rPr lang="en-US" sz="500" b="1" dirty="0"/>
              <a:t>Brochures and newsletters are strategically aimed at specialized audiences</a:t>
            </a:r>
            <a:r>
              <a:rPr lang="en-US" sz="500" dirty="0"/>
              <a:t>” (149)</a:t>
            </a:r>
          </a:p>
          <a:p>
            <a:pPr lvl="1" eaLnBrk="1" hangingPunct="1">
              <a:buFontTx/>
              <a:buChar char="-"/>
            </a:pPr>
            <a:r>
              <a:rPr lang="en-US" sz="500" dirty="0"/>
              <a:t>“The audience </a:t>
            </a:r>
            <a:r>
              <a:rPr lang="en-US" sz="500" b="1" dirty="0"/>
              <a:t>has usually already indicated an interest</a:t>
            </a:r>
            <a:r>
              <a:rPr lang="en-US" sz="500" dirty="0"/>
              <a:t> in the topic by requesting the brochure or signing up for the newsletter.”</a:t>
            </a:r>
          </a:p>
          <a:p>
            <a:pPr lvl="1" eaLnBrk="1" hangingPunct="1">
              <a:buFontTx/>
              <a:buChar char="-"/>
            </a:pPr>
            <a:r>
              <a:rPr lang="en-US" sz="500" dirty="0"/>
              <a:t>Brochures: “typically multipage, multicolored infomercials, printed on high-quality paper to advertise…</a:t>
            </a:r>
            <a:r>
              <a:rPr lang="en-US" sz="500" b="1" dirty="0"/>
              <a:t>often requested…rather than distributed indiscriminately</a:t>
            </a:r>
            <a:r>
              <a:rPr lang="en-US" sz="500" dirty="0"/>
              <a:t>.”</a:t>
            </a:r>
          </a:p>
          <a:p>
            <a:pPr lvl="2" eaLnBrk="1" hangingPunct="1">
              <a:buFontTx/>
              <a:buChar char="-"/>
            </a:pPr>
            <a:r>
              <a:rPr lang="en-US" sz="600" dirty="0"/>
              <a:t>Not as time sensitive as a newsletter</a:t>
            </a:r>
          </a:p>
          <a:p>
            <a:pPr lvl="1" eaLnBrk="1" hangingPunct="1">
              <a:buFontTx/>
              <a:buChar char="-"/>
            </a:pPr>
            <a:r>
              <a:rPr lang="en-US" sz="500" dirty="0"/>
              <a:t>Newsletter: “</a:t>
            </a:r>
            <a:r>
              <a:rPr lang="en-US" sz="500" b="1" dirty="0"/>
              <a:t>published regularly</a:t>
            </a:r>
            <a:r>
              <a:rPr lang="en-US" sz="500" dirty="0"/>
              <a:t> by an organization or group </a:t>
            </a:r>
            <a:r>
              <a:rPr lang="en-US" sz="500" b="1" dirty="0"/>
              <a:t>to update readers</a:t>
            </a:r>
            <a:r>
              <a:rPr lang="en-US" sz="500" dirty="0"/>
              <a:t> about activities and pertinent issues.”</a:t>
            </a:r>
          </a:p>
          <a:p>
            <a:pPr lvl="1" eaLnBrk="1" hangingPunct="1">
              <a:buFontTx/>
              <a:buChar char="-"/>
            </a:pPr>
            <a:r>
              <a:rPr lang="en-US" sz="500" b="1" dirty="0"/>
              <a:t>Headings</a:t>
            </a:r>
            <a:r>
              <a:rPr lang="en-US" sz="500" dirty="0"/>
              <a:t> and </a:t>
            </a:r>
            <a:r>
              <a:rPr lang="en-US" sz="500" b="1" dirty="0"/>
              <a:t>subheadings</a:t>
            </a:r>
            <a:r>
              <a:rPr lang="en-US" sz="500" dirty="0"/>
              <a:t> provide an overview of contents and easy/quick/convenient access to specific information</a:t>
            </a:r>
          </a:p>
          <a:p>
            <a:pPr lvl="1" eaLnBrk="1" hangingPunct="1">
              <a:buFontTx/>
              <a:buChar char="-"/>
            </a:pPr>
            <a:r>
              <a:rPr lang="en-US" sz="500" b="1" dirty="0"/>
              <a:t>Repetition</a:t>
            </a:r>
            <a:r>
              <a:rPr lang="en-US" sz="500" dirty="0"/>
              <a:t> of themes, symbols, colors, fonts, etc. provide unity</a:t>
            </a:r>
          </a:p>
          <a:p>
            <a:pPr lvl="1" eaLnBrk="1" hangingPunct="1">
              <a:buFontTx/>
              <a:buChar char="-"/>
            </a:pPr>
            <a:r>
              <a:rPr lang="en-US" sz="500" dirty="0"/>
              <a:t>Other tools:</a:t>
            </a:r>
          </a:p>
          <a:p>
            <a:pPr lvl="2" eaLnBrk="1" hangingPunct="1">
              <a:buFontTx/>
              <a:buChar char="-"/>
            </a:pPr>
            <a:r>
              <a:rPr lang="en-US" sz="600" b="1" dirty="0"/>
              <a:t>Pull quotes</a:t>
            </a:r>
            <a:r>
              <a:rPr lang="en-US" sz="600" dirty="0"/>
              <a:t>: “important phrases or sentences from the text reprinted in a way that contrasts with the body of the text” (152)</a:t>
            </a:r>
          </a:p>
          <a:p>
            <a:pPr lvl="2" eaLnBrk="1" hangingPunct="1">
              <a:buFontTx/>
              <a:buChar char="-"/>
            </a:pPr>
            <a:r>
              <a:rPr lang="en-US" sz="600" b="1" dirty="0"/>
              <a:t>Sidebars</a:t>
            </a:r>
            <a:r>
              <a:rPr lang="en-US" sz="600" dirty="0"/>
              <a:t>: “shaded blocks of text containing supplementary information”</a:t>
            </a:r>
          </a:p>
          <a:p>
            <a:pPr lvl="1" eaLnBrk="1" hangingPunct="1">
              <a:buFontTx/>
              <a:buChar char="-"/>
            </a:pPr>
            <a:r>
              <a:rPr lang="en-US" sz="500" dirty="0"/>
              <a:t>Tips for designing effective brochures and newsletters (153)</a:t>
            </a:r>
          </a:p>
          <a:p>
            <a:pPr lvl="2" eaLnBrk="1" hangingPunct="1">
              <a:buFontTx/>
              <a:buChar char="-"/>
            </a:pPr>
            <a:r>
              <a:rPr lang="en-US" sz="600" dirty="0"/>
              <a:t>Identify your target audience and the appropriate genre</a:t>
            </a:r>
          </a:p>
          <a:p>
            <a:pPr lvl="2" eaLnBrk="1" hangingPunct="1">
              <a:buFontTx/>
              <a:buChar char="-"/>
            </a:pPr>
            <a:r>
              <a:rPr lang="en-US" sz="600" dirty="0"/>
              <a:t>Design each page of the brochure or newsletter for ease of scanning (backward S)</a:t>
            </a:r>
          </a:p>
          <a:p>
            <a:pPr lvl="2" eaLnBrk="1" hangingPunct="1">
              <a:buFontTx/>
              <a:buChar char="-"/>
            </a:pPr>
            <a:r>
              <a:rPr lang="en-US" sz="600" dirty="0"/>
              <a:t>Provide verbal and visual signposts for your readers: headings, subheadings, shading, and bullets</a:t>
            </a:r>
          </a:p>
          <a:p>
            <a:pPr lvl="2" eaLnBrk="1" hangingPunct="1">
              <a:buFontTx/>
              <a:buChar char="-"/>
            </a:pPr>
            <a:r>
              <a:rPr lang="en-US" sz="600" dirty="0"/>
              <a:t>Use blocks or chunks of text to emphasize main points and include pull quotes and sidebars</a:t>
            </a:r>
          </a:p>
          <a:p>
            <a:pPr lvl="2" eaLnBrk="1" hangingPunct="1">
              <a:buFontTx/>
              <a:buChar char="-"/>
            </a:pPr>
            <a:r>
              <a:rPr lang="en-US" sz="600" dirty="0"/>
              <a:t>Employ striking photographs and bold colors to contrast with black </a:t>
            </a:r>
            <a:r>
              <a:rPr lang="en-US" sz="600" dirty="0" smtClean="0"/>
              <a:t>type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pPr eaLnBrk="1" hangingPunct="1"/>
            <a:endParaRPr lang="en-US" dirty="0"/>
          </a:p>
        </p:txBody>
      </p:sp>
      <p:sp>
        <p:nvSpPr>
          <p:cNvPr id="49155" name="Slide Number Placeholder 3"/>
          <p:cNvSpPr>
            <a:spLocks noGrp="1"/>
          </p:cNvSpPr>
          <p:nvPr>
            <p:ph type="sldNum" sz="quarter" idx="5"/>
          </p:nvPr>
        </p:nvSpPr>
        <p:spPr>
          <a:noFill/>
        </p:spPr>
        <p:txBody>
          <a:bodyPr/>
          <a:lstStyle/>
          <a:p>
            <a:fld id="{35E89633-8096-4C94-98CD-67C48B0259CD}"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Placeholder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eaLnBrk="1" hangingPunct="1"/>
            <a:endParaRPr lang="en-US" dirty="0" smtClean="0"/>
          </a:p>
        </p:txBody>
      </p:sp>
      <p:sp>
        <p:nvSpPr>
          <p:cNvPr id="27651" name="Slide Number Placeholder 3"/>
          <p:cNvSpPr>
            <a:spLocks noGrp="1"/>
          </p:cNvSpPr>
          <p:nvPr>
            <p:ph type="sldNum" sz="quarter" idx="5"/>
          </p:nvPr>
        </p:nvSpPr>
        <p:spPr>
          <a:noFill/>
        </p:spPr>
        <p:txBody>
          <a:bodyPr/>
          <a:lstStyle/>
          <a:p>
            <a:fld id="{73D38F8D-F447-470D-8427-61048F4B0437}"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pPr eaLnBrk="1" hangingPunct="1"/>
            <a:r>
              <a:rPr lang="en-US" dirty="0" smtClean="0"/>
              <a:t>BLUF:  Visual documents are diagrams, tables, photographs, posters, billboards, brochures, advertisements, newsletters, and Web sites.</a:t>
            </a:r>
          </a:p>
          <a:p>
            <a:pPr eaLnBrk="1" hangingPunct="1"/>
            <a:r>
              <a:rPr lang="en-US" dirty="0" smtClean="0"/>
              <a:t>Visual documents can be expressive, expository, and argumentative.   </a:t>
            </a:r>
          </a:p>
          <a:p>
            <a:pPr eaLnBrk="1" hangingPunct="1"/>
            <a:r>
              <a:rPr lang="en-US" dirty="0" smtClean="0"/>
              <a:t>Visual documents are effective tools when used in appropriate situations.  </a:t>
            </a:r>
          </a:p>
          <a:p>
            <a:pPr eaLnBrk="1" hangingPunct="1"/>
            <a:r>
              <a:rPr lang="en-US" dirty="0" smtClean="0"/>
              <a:t>Most posters, billboards, and advertisements use a small amount text so that the message can be conveyed and registered quickly.</a:t>
            </a:r>
          </a:p>
        </p:txBody>
      </p:sp>
      <p:sp>
        <p:nvSpPr>
          <p:cNvPr id="30723" name="Slide Number Placeholder 3"/>
          <p:cNvSpPr>
            <a:spLocks noGrp="1"/>
          </p:cNvSpPr>
          <p:nvPr>
            <p:ph type="sldNum" sz="quarter" idx="5"/>
          </p:nvPr>
        </p:nvSpPr>
        <p:spPr>
          <a:noFill/>
        </p:spPr>
        <p:txBody>
          <a:bodyPr/>
          <a:lstStyle/>
          <a:p>
            <a:fld id="{CCC020F3-40BD-47BB-ADF4-E49769592FD0}"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Placeholder 1026"/>
          <p:cNvSpPr>
            <a:spLocks noGrp="1" noRot="1" noChangeAspect="1" noChangeArrowheads="1" noTextEdit="1"/>
          </p:cNvSpPr>
          <p:nvPr>
            <p:ph type="sldImg"/>
          </p:nvPr>
        </p:nvSpPr>
        <p:spPr>
          <a:ln/>
        </p:spPr>
      </p:sp>
      <p:sp>
        <p:nvSpPr>
          <p:cNvPr id="32770" name="Rectangle 1027"/>
          <p:cNvSpPr>
            <a:spLocks noGrp="1" noChangeArrowheads="1"/>
          </p:cNvSpPr>
          <p:nvPr>
            <p:ph type="body" idx="1"/>
          </p:nvPr>
        </p:nvSpPr>
        <p:spPr>
          <a:noFill/>
          <a:ln/>
        </p:spPr>
        <p:txBody>
          <a:bodyPr/>
          <a:lstStyle/>
          <a:p>
            <a:pPr eaLnBrk="1" hangingPunct="1"/>
            <a:r>
              <a:rPr lang="en-US" dirty="0"/>
              <a:t>Discussing the Rhetorical Situation</a:t>
            </a:r>
          </a:p>
          <a:p>
            <a:pPr eaLnBrk="1" hangingPunct="1"/>
            <a:endParaRPr lang="en-US" dirty="0" smtClean="0"/>
          </a:p>
          <a:p>
            <a:pPr eaLnBrk="1" hangingPunct="1">
              <a:lnSpc>
                <a:spcPct val="80000"/>
              </a:lnSpc>
              <a:buFontTx/>
              <a:buChar char="-"/>
            </a:pPr>
            <a:r>
              <a:rPr lang="en-US" sz="600" dirty="0" smtClean="0"/>
              <a:t>different </a:t>
            </a:r>
            <a:r>
              <a:rPr lang="en-US" sz="600" dirty="0"/>
              <a:t>genres of visual documents serve different purposes and therefore employ different rhetorical strategies</a:t>
            </a:r>
            <a:endParaRPr lang="en-US" sz="600" b="1" dirty="0"/>
          </a:p>
          <a:p>
            <a:pPr lvl="1" eaLnBrk="1" hangingPunct="1">
              <a:lnSpc>
                <a:spcPct val="80000"/>
              </a:lnSpc>
              <a:buFontTx/>
              <a:buChar char="-"/>
            </a:pPr>
            <a:r>
              <a:rPr lang="en-US" sz="600" dirty="0"/>
              <a:t>Expressive</a:t>
            </a:r>
          </a:p>
          <a:p>
            <a:pPr lvl="1" eaLnBrk="1" hangingPunct="1">
              <a:lnSpc>
                <a:spcPct val="80000"/>
              </a:lnSpc>
              <a:buFontTx/>
              <a:buChar char="-"/>
            </a:pPr>
            <a:r>
              <a:rPr lang="en-US" sz="600" dirty="0"/>
              <a:t>Expository</a:t>
            </a:r>
          </a:p>
          <a:p>
            <a:pPr lvl="1" eaLnBrk="1" hangingPunct="1">
              <a:lnSpc>
                <a:spcPct val="80000"/>
              </a:lnSpc>
              <a:buFontTx/>
              <a:buChar char="-"/>
            </a:pPr>
            <a:r>
              <a:rPr lang="en-US" sz="600" dirty="0"/>
              <a:t>Argumentative</a:t>
            </a:r>
          </a:p>
          <a:p>
            <a:pPr eaLnBrk="1" hangingPunct="1">
              <a:lnSpc>
                <a:spcPct val="80000"/>
              </a:lnSpc>
              <a:buFontTx/>
              <a:buChar char="-"/>
            </a:pPr>
            <a:r>
              <a:rPr lang="en-US" sz="600" dirty="0"/>
              <a:t>“Just like the rhetorical analyses you have performed on text documents, analyses of visual documents must always account for the </a:t>
            </a:r>
            <a:r>
              <a:rPr lang="en-US" sz="600" b="1" dirty="0"/>
              <a:t>relationship between purpose and audience</a:t>
            </a:r>
            <a:r>
              <a:rPr lang="en-US" sz="600" dirty="0"/>
              <a:t>.” (131)</a:t>
            </a:r>
          </a:p>
          <a:p>
            <a:pPr lvl="1" eaLnBrk="1" hangingPunct="1">
              <a:lnSpc>
                <a:spcPct val="80000"/>
              </a:lnSpc>
              <a:buFontTx/>
              <a:buChar char="-"/>
            </a:pPr>
            <a:r>
              <a:rPr lang="en-US" sz="600" dirty="0"/>
              <a:t>ads target broad audiences in “hopes to persuade potentially disinterested viewers”</a:t>
            </a:r>
          </a:p>
          <a:p>
            <a:pPr lvl="1" eaLnBrk="1" hangingPunct="1">
              <a:lnSpc>
                <a:spcPct val="80000"/>
              </a:lnSpc>
              <a:buFontTx/>
              <a:buChar char="-"/>
            </a:pPr>
            <a:r>
              <a:rPr lang="en-US" sz="600" dirty="0"/>
              <a:t>brochures target “members of a specialized audience who are already predisposed to the message</a:t>
            </a:r>
            <a:r>
              <a:rPr lang="en-US" sz="600" dirty="0" smtClean="0"/>
              <a:t>”</a:t>
            </a:r>
          </a:p>
          <a:p>
            <a:pPr lvl="1" eaLnBrk="1" hangingPunct="1">
              <a:lnSpc>
                <a:spcPct val="80000"/>
              </a:lnSpc>
              <a:buFontTx/>
              <a:buChar char="-"/>
            </a:pPr>
            <a:r>
              <a:rPr lang="en-US" sz="600" dirty="0" smtClean="0"/>
              <a:t>Ex. Educational</a:t>
            </a:r>
            <a:r>
              <a:rPr lang="en-US" sz="600" baseline="0" dirty="0" smtClean="0"/>
              <a:t> consideration of audience, propaganda targeted at illiterate masses</a:t>
            </a:r>
            <a:endParaRPr lang="en-US" sz="600" dirty="0" smtClean="0"/>
          </a:p>
          <a:p>
            <a:pPr eaLnBrk="1" hangingPunct="1">
              <a:lnSpc>
                <a:spcPct val="80000"/>
              </a:lnSpc>
              <a:buFontTx/>
              <a:buChar char="-"/>
            </a:pPr>
            <a:r>
              <a:rPr lang="en-US" sz="600" dirty="0"/>
              <a:t>Incorporates same elements for the </a:t>
            </a:r>
            <a:r>
              <a:rPr lang="en-US" sz="600" b="1" dirty="0"/>
              <a:t>interpretation</a:t>
            </a:r>
            <a:r>
              <a:rPr lang="en-US" sz="600" dirty="0"/>
              <a:t> and </a:t>
            </a:r>
            <a:r>
              <a:rPr lang="en-US" sz="600" b="1" dirty="0"/>
              <a:t>composition</a:t>
            </a:r>
            <a:r>
              <a:rPr lang="en-US" sz="600" dirty="0"/>
              <a:t> of verbal text:</a:t>
            </a:r>
          </a:p>
          <a:p>
            <a:pPr lvl="1" eaLnBrk="1" hangingPunct="1">
              <a:lnSpc>
                <a:spcPct val="80000"/>
              </a:lnSpc>
              <a:buFontTx/>
              <a:buChar char="-"/>
            </a:pPr>
            <a:r>
              <a:rPr lang="en-US" sz="600" dirty="0" err="1"/>
              <a:t>Exigence</a:t>
            </a:r>
            <a:endParaRPr lang="en-US" sz="600" dirty="0"/>
          </a:p>
          <a:p>
            <a:pPr lvl="1" eaLnBrk="1" hangingPunct="1">
              <a:lnSpc>
                <a:spcPct val="80000"/>
              </a:lnSpc>
              <a:buFontTx/>
              <a:buChar char="-"/>
            </a:pPr>
            <a:r>
              <a:rPr lang="en-US" sz="600" dirty="0"/>
              <a:t>Sender</a:t>
            </a:r>
          </a:p>
          <a:p>
            <a:pPr lvl="1" eaLnBrk="1" hangingPunct="1">
              <a:lnSpc>
                <a:spcPct val="80000"/>
              </a:lnSpc>
              <a:buFontTx/>
              <a:buChar char="-"/>
            </a:pPr>
            <a:r>
              <a:rPr lang="en-US" sz="600" dirty="0"/>
              <a:t>Audience</a:t>
            </a:r>
          </a:p>
          <a:p>
            <a:pPr lvl="1" eaLnBrk="1" hangingPunct="1">
              <a:lnSpc>
                <a:spcPct val="80000"/>
              </a:lnSpc>
              <a:buFontTx/>
              <a:buChar char="-"/>
            </a:pPr>
            <a:r>
              <a:rPr lang="en-US" sz="600" dirty="0"/>
              <a:t>Purpose</a:t>
            </a:r>
          </a:p>
          <a:p>
            <a:pPr lvl="1" eaLnBrk="1" hangingPunct="1">
              <a:lnSpc>
                <a:spcPct val="80000"/>
              </a:lnSpc>
              <a:buFontTx/>
              <a:buChar char="-"/>
            </a:pPr>
            <a:r>
              <a:rPr lang="en-US" sz="600" dirty="0"/>
              <a:t>Message</a:t>
            </a:r>
          </a:p>
          <a:p>
            <a:pPr lvl="1" eaLnBrk="1" hangingPunct="1">
              <a:lnSpc>
                <a:spcPct val="80000"/>
              </a:lnSpc>
              <a:buFontTx/>
              <a:buChar char="-"/>
            </a:pPr>
            <a:r>
              <a:rPr lang="en-US" sz="600" dirty="0"/>
              <a:t>Context</a:t>
            </a:r>
            <a:endParaRPr lang="en-US" sz="600" dirty="0" smtClean="0"/>
          </a:p>
          <a:p>
            <a:pPr lvl="1" eaLnBrk="1" hangingPunct="1">
              <a:lnSpc>
                <a:spcPct val="80000"/>
              </a:lnSpc>
              <a:buFontTx/>
              <a:buNone/>
            </a:pPr>
            <a:r>
              <a:rPr lang="en-US" sz="600" dirty="0" smtClean="0"/>
              <a:t>	</a:t>
            </a:r>
          </a:p>
          <a:p>
            <a:pPr lvl="1" eaLnBrk="1" hangingPunct="1">
              <a:lnSpc>
                <a:spcPct val="80000"/>
              </a:lnSpc>
            </a:pPr>
            <a:r>
              <a:rPr lang="en-US" sz="600" dirty="0" err="1"/>
              <a:t>August’s</a:t>
            </a:r>
            <a:r>
              <a:rPr lang="en-US" sz="600" dirty="0"/>
              <a:t> Notes:  This slide is awesome.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eaLnBrk="1" hangingPunct="1"/>
            <a:r>
              <a:rPr lang="en-US" smtClean="0"/>
              <a:t>Designers structure visual documents in order to achieve coherence, develop ideas, and make a point.  These aspects are parallel to the goals set while organizing words and sentences, thus there is a need for guidelines while composing visual documents.  </a:t>
            </a:r>
          </a:p>
          <a:p>
            <a:pPr eaLnBrk="1" hangingPunct="1"/>
            <a:endParaRPr lang="en-US" smtClean="0"/>
          </a:p>
        </p:txBody>
      </p:sp>
      <p:sp>
        <p:nvSpPr>
          <p:cNvPr id="34819" name="Slide Number Placeholder 3"/>
          <p:cNvSpPr>
            <a:spLocks noGrp="1"/>
          </p:cNvSpPr>
          <p:nvPr>
            <p:ph type="sldNum" sz="quarter" idx="5"/>
          </p:nvPr>
        </p:nvSpPr>
        <p:spPr>
          <a:noFill/>
        </p:spPr>
        <p:txBody>
          <a:bodyPr/>
          <a:lstStyle/>
          <a:p>
            <a:fld id="{88452147-A987-4E0B-AFDC-F18FA0F5E4BE}"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eaLnBrk="1" hangingPunct="1"/>
            <a:r>
              <a:rPr lang="en-US" dirty="0" smtClean="0"/>
              <a:t>The principle of alignment involves the use of an invisible grid system to place elements on a page.  The lines run from top to bottom and/or side to side on a page to help connect elements in different parts of the document.  </a:t>
            </a:r>
          </a:p>
          <a:p>
            <a:pPr eaLnBrk="1" hangingPunct="1"/>
            <a:endParaRPr lang="en-US" dirty="0" smtClean="0"/>
          </a:p>
          <a:p>
            <a:pPr eaLnBrk="1" hangingPunct="1"/>
            <a:r>
              <a:rPr lang="en-US" dirty="0" smtClean="0"/>
              <a:t>Alignment with invisible lines provides for organization and provides for displaying prominence to certain elements of the text.  </a:t>
            </a:r>
          </a:p>
          <a:p>
            <a:pPr eaLnBrk="1" hangingPunct="1"/>
            <a:endParaRPr lang="en-US" dirty="0" smtClean="0"/>
          </a:p>
          <a:p>
            <a:pPr eaLnBrk="1" hangingPunct="1"/>
            <a:r>
              <a:rPr lang="en-US" dirty="0" smtClean="0"/>
              <a:t>In effect, this clarifies the document’s aim and topic for the audience.  </a:t>
            </a:r>
          </a:p>
          <a:p>
            <a:pPr eaLnBrk="1" hangingPunct="1"/>
            <a:endParaRPr lang="en-US" dirty="0" smtClean="0"/>
          </a:p>
          <a:p>
            <a:pPr eaLnBrk="1" hangingPunct="1"/>
            <a:r>
              <a:rPr lang="en-US" dirty="0" smtClean="0"/>
              <a:t>The principle of proximity requires the grouping of related visual or textual elements into clusters or chunks.  Like element of text are grouped together visually, whereas unlike elements are separated by significant white space (blank areas around blocks of text).  </a:t>
            </a:r>
          </a:p>
          <a:p>
            <a:pPr eaLnBrk="1" hangingPunct="1"/>
            <a:endParaRPr lang="en-US" dirty="0" smtClean="0"/>
          </a:p>
          <a:p>
            <a:pPr eaLnBrk="1" hangingPunct="1"/>
            <a:r>
              <a:rPr lang="en-US" dirty="0" smtClean="0"/>
              <a:t>The use of white space in a visual document allows for the audience to perceive each cluster or chunk of elements as a whole before moving on to the next group.  </a:t>
            </a:r>
          </a:p>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EFE6310D-DC24-47C4-867D-32A55AC0D1D1}"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pPr eaLnBrk="1" hangingPunct="1"/>
            <a:r>
              <a:rPr lang="en-US" dirty="0" smtClean="0"/>
              <a:t>The principle of contrast allows the audience to distinguish important elements from the rest of the document.  The most noticeable text stands out from the rest.  Less noticeable elements are less important.  </a:t>
            </a:r>
          </a:p>
          <a:p>
            <a:pPr eaLnBrk="1" hangingPunct="1"/>
            <a:endParaRPr lang="en-US" dirty="0" smtClean="0"/>
          </a:p>
          <a:p>
            <a:pPr eaLnBrk="1" hangingPunct="1"/>
            <a:r>
              <a:rPr lang="en-US" dirty="0" smtClean="0"/>
              <a:t>Repetition of specific visual or textual elements throughout the document serves to enhance coherence.  </a:t>
            </a:r>
          </a:p>
          <a:p>
            <a:pPr eaLnBrk="1" hangingPunct="1"/>
            <a:r>
              <a:rPr lang="en-US" dirty="0" smtClean="0"/>
              <a:t>Repetition occurs in visual documents through bullets, colors, and fonts.  </a:t>
            </a:r>
          </a:p>
          <a:p>
            <a:pPr eaLnBrk="1" hangingPunct="1"/>
            <a:r>
              <a:rPr lang="en-US" dirty="0" smtClean="0"/>
              <a:t>Consistencies in a visual document enforce a sense of unity.  </a:t>
            </a:r>
          </a:p>
          <a:p>
            <a:pPr eaLnBrk="1" hangingPunct="1"/>
            <a:r>
              <a:rPr lang="en-US" dirty="0" smtClean="0"/>
              <a:t>Repetition of bullets serves to continue and unify a point.</a:t>
            </a:r>
          </a:p>
        </p:txBody>
      </p:sp>
      <p:sp>
        <p:nvSpPr>
          <p:cNvPr id="40963" name="Slide Number Placeholder 3"/>
          <p:cNvSpPr>
            <a:spLocks noGrp="1"/>
          </p:cNvSpPr>
          <p:nvPr>
            <p:ph type="sldNum" sz="quarter" idx="5"/>
          </p:nvPr>
        </p:nvSpPr>
        <p:spPr>
          <a:noFill/>
        </p:spPr>
        <p:txBody>
          <a:bodyPr/>
          <a:lstStyle/>
          <a:p>
            <a:fld id="{FB960EBA-E34A-4FF3-B0C0-F0D61EAEABC0}"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Placeholder 1026"/>
          <p:cNvSpPr>
            <a:spLocks noGrp="1" noRot="1" noChangeAspect="1" noChangeArrowheads="1" noTextEdit="1"/>
          </p:cNvSpPr>
          <p:nvPr>
            <p:ph type="sldImg"/>
          </p:nvPr>
        </p:nvSpPr>
        <p:spPr>
          <a:ln/>
        </p:spPr>
      </p:sp>
      <p:sp>
        <p:nvSpPr>
          <p:cNvPr id="45058" name="Rectangle 1027"/>
          <p:cNvSpPr>
            <a:spLocks noGrp="1" noChangeArrowheads="1"/>
          </p:cNvSpPr>
          <p:nvPr>
            <p:ph type="body" idx="1"/>
          </p:nvPr>
        </p:nvSpPr>
        <p:spPr>
          <a:noFill/>
          <a:ln/>
        </p:spPr>
        <p:txBody>
          <a:bodyPr/>
          <a:lstStyle/>
          <a:p>
            <a:pPr eaLnBrk="1" hangingPunct="1"/>
            <a:r>
              <a:rPr lang="en-US" dirty="0"/>
              <a:t>Combining Visual and Verbal Elements</a:t>
            </a:r>
          </a:p>
          <a:p>
            <a:pPr eaLnBrk="1" hangingPunct="1"/>
            <a:endParaRPr lang="en-US" dirty="0"/>
          </a:p>
          <a:p>
            <a:pPr eaLnBrk="1" hangingPunct="1">
              <a:buFontTx/>
              <a:buChar char="-"/>
            </a:pPr>
            <a:r>
              <a:rPr lang="en-US" sz="500" dirty="0"/>
              <a:t>“When used together, words and images can </a:t>
            </a:r>
            <a:r>
              <a:rPr lang="en-US" sz="500" b="1" dirty="0"/>
              <a:t>supplement</a:t>
            </a:r>
            <a:r>
              <a:rPr lang="en-US" sz="500" dirty="0"/>
              <a:t> and </a:t>
            </a:r>
            <a:r>
              <a:rPr lang="en-US" sz="500" b="1" dirty="0"/>
              <a:t>reinforce</a:t>
            </a:r>
            <a:r>
              <a:rPr lang="en-US" sz="500" dirty="0"/>
              <a:t> to deliver a message…” (137)</a:t>
            </a:r>
          </a:p>
          <a:p>
            <a:pPr eaLnBrk="1" hangingPunct="1">
              <a:buFontTx/>
              <a:buChar char="-"/>
            </a:pPr>
            <a:r>
              <a:rPr lang="en-US" sz="500" dirty="0"/>
              <a:t>Photos and text create a message in ads</a:t>
            </a:r>
          </a:p>
          <a:p>
            <a:pPr lvl="1" eaLnBrk="1" hangingPunct="1">
              <a:buFontTx/>
              <a:buChar char="-"/>
            </a:pPr>
            <a:r>
              <a:rPr lang="en-US" sz="600" dirty="0"/>
              <a:t>Separately, words and images can be taken out of context</a:t>
            </a:r>
          </a:p>
          <a:p>
            <a:pPr lvl="1" eaLnBrk="1" hangingPunct="1">
              <a:buFontTx/>
              <a:buChar char="-"/>
            </a:pPr>
            <a:r>
              <a:rPr lang="en-US" sz="600" dirty="0"/>
              <a:t>Together, they work to make an effective point in a brief amount of time</a:t>
            </a:r>
          </a:p>
          <a:p>
            <a:pPr eaLnBrk="1" hangingPunct="1">
              <a:buFontTx/>
              <a:buChar char="-"/>
            </a:pPr>
            <a:r>
              <a:rPr lang="en-US" sz="500" dirty="0"/>
              <a:t>Graphics can </a:t>
            </a:r>
            <a:r>
              <a:rPr lang="en-US" sz="500" b="1" dirty="0"/>
              <a:t>clarify</a:t>
            </a:r>
            <a:r>
              <a:rPr lang="en-US" sz="500" dirty="0"/>
              <a:t> written material</a:t>
            </a:r>
          </a:p>
          <a:p>
            <a:pPr lvl="1" eaLnBrk="1" hangingPunct="1">
              <a:buFontTx/>
              <a:buChar char="-"/>
            </a:pPr>
            <a:r>
              <a:rPr lang="en-US" sz="600" dirty="0"/>
              <a:t>“Graphics can be used to illustrate a concept, present data, provide visual relief, or simply attract readers’ attention.” (139)</a:t>
            </a:r>
          </a:p>
          <a:p>
            <a:pPr lvl="1" eaLnBrk="1" hangingPunct="1">
              <a:buFontTx/>
              <a:buChar char="-"/>
            </a:pPr>
            <a:r>
              <a:rPr lang="en-US" sz="600" dirty="0"/>
              <a:t>“Tables organize data so that information can be easily accessed and compared.”</a:t>
            </a:r>
          </a:p>
          <a:p>
            <a:pPr lvl="1" eaLnBrk="1" hangingPunct="1">
              <a:buFontTx/>
              <a:buChar char="-"/>
            </a:pPr>
            <a:r>
              <a:rPr lang="en-US" sz="600" dirty="0"/>
              <a:t>“Charts and graphs provide visual representations of data.”</a:t>
            </a:r>
          </a:p>
          <a:p>
            <a:pPr lvl="2" eaLnBrk="1" hangingPunct="1">
              <a:buFontTx/>
              <a:buChar char="-"/>
            </a:pPr>
            <a:r>
              <a:rPr lang="en-US" sz="700" dirty="0"/>
              <a:t>I.e., can show “relationships of parts to a whole” (pie charts), relationships over time (line graphs), or “correlations between variables” (bar graphs)</a:t>
            </a:r>
          </a:p>
          <a:p>
            <a:pPr lvl="2" eaLnBrk="1" hangingPunct="1">
              <a:buFontTx/>
              <a:buChar char="-"/>
            </a:pPr>
            <a:r>
              <a:rPr lang="en-US" sz="700" dirty="0"/>
              <a:t>Can also simplify otherwise complex/verbose concepts</a:t>
            </a:r>
          </a:p>
          <a:p>
            <a:pPr lvl="1" eaLnBrk="1" hangingPunct="1">
              <a:buFontTx/>
              <a:buChar char="-"/>
            </a:pPr>
            <a:r>
              <a:rPr lang="en-US" sz="600" dirty="0"/>
              <a:t>Pictures illustrate the appearance of objects</a:t>
            </a:r>
          </a:p>
          <a:p>
            <a:pPr lvl="2" eaLnBrk="1" hangingPunct="1">
              <a:buFontTx/>
              <a:buChar char="-"/>
            </a:pPr>
            <a:r>
              <a:rPr lang="en-US" sz="700" dirty="0"/>
              <a:t>Photos, sketches, technical illustrations, paintings, icons, and other visual representations</a:t>
            </a:r>
          </a:p>
          <a:p>
            <a:pPr eaLnBrk="1" hangingPunct="1">
              <a:buFontTx/>
              <a:buChar char="-"/>
            </a:pPr>
            <a:r>
              <a:rPr lang="en-US" sz="500" b="1" dirty="0"/>
              <a:t>Visual and Verbal elements can be effectively integrated</a:t>
            </a:r>
            <a:endParaRPr lang="en-US" sz="500" dirty="0"/>
          </a:p>
          <a:p>
            <a:pPr lvl="1" eaLnBrk="1" hangingPunct="1">
              <a:buFontTx/>
              <a:buChar char="-"/>
            </a:pPr>
            <a:r>
              <a:rPr lang="en-US" sz="600" dirty="0"/>
              <a:t>“link them </a:t>
            </a:r>
            <a:r>
              <a:rPr lang="en-US" sz="600" b="1" dirty="0"/>
              <a:t>purposefully</a:t>
            </a:r>
            <a:r>
              <a:rPr lang="en-US" sz="600" dirty="0"/>
              <a:t>”:</a:t>
            </a:r>
          </a:p>
          <a:p>
            <a:pPr lvl="2" eaLnBrk="1" hangingPunct="1">
              <a:buFontTx/>
              <a:buChar char="-"/>
            </a:pPr>
            <a:r>
              <a:rPr lang="en-US" sz="700" dirty="0"/>
              <a:t>“</a:t>
            </a:r>
            <a:r>
              <a:rPr lang="en-US" sz="700" b="1" dirty="0"/>
              <a:t>Proximity</a:t>
            </a:r>
            <a:r>
              <a:rPr lang="en-US" sz="700" dirty="0"/>
              <a:t> is a paramount consideration for effective integration.”</a:t>
            </a:r>
          </a:p>
          <a:p>
            <a:pPr lvl="3" eaLnBrk="1" hangingPunct="1">
              <a:buFontTx/>
              <a:buChar char="-"/>
            </a:pPr>
            <a:r>
              <a:rPr lang="en-US" sz="800" dirty="0"/>
              <a:t>Relevance: do not include unnecessary or distracting elements</a:t>
            </a:r>
          </a:p>
          <a:p>
            <a:pPr lvl="2" eaLnBrk="1" hangingPunct="1">
              <a:buFontTx/>
              <a:buChar char="-"/>
            </a:pPr>
            <a:r>
              <a:rPr lang="en-US" sz="700" dirty="0"/>
              <a:t>“</a:t>
            </a:r>
            <a:r>
              <a:rPr lang="en-US" sz="700" b="1" dirty="0"/>
              <a:t>Captions</a:t>
            </a:r>
            <a:r>
              <a:rPr lang="en-US" sz="700" dirty="0"/>
              <a:t> and </a:t>
            </a:r>
            <a:r>
              <a:rPr lang="en-US" sz="700" b="1" dirty="0"/>
              <a:t>labels</a:t>
            </a:r>
            <a:r>
              <a:rPr lang="en-US" sz="700" dirty="0"/>
              <a:t> also support visual and verbal integration…”</a:t>
            </a:r>
          </a:p>
          <a:p>
            <a:pPr lvl="3" eaLnBrk="1" hangingPunct="1">
              <a:buFontTx/>
              <a:buChar char="-"/>
            </a:pPr>
            <a:r>
              <a:rPr lang="en-US" sz="800" dirty="0"/>
              <a:t>Clear, concise labels that “explain…relevance in the larger context of the work…</a:t>
            </a:r>
            <a:r>
              <a:rPr lang="en-US" sz="800" dirty="0"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a:defRPr>
                <a:latin typeface="Rockwell" charset="0"/>
              </a:defRPr>
            </a:lvl1pPr>
          </a:lstStyle>
          <a:p>
            <a:fld id="{FDDFD078-993B-462F-B5A5-DC2926FECE28}" type="datetimeFigureOut">
              <a:rPr lang="en-US"/>
              <a:pPr/>
              <a:t>10/15/09</a:t>
            </a:fld>
            <a:endParaRPr lang="en-US"/>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a:defRPr>
                <a:latin typeface="Rockwell" charset="0"/>
              </a:defRPr>
            </a:lvl1pPr>
          </a:lstStyle>
          <a:p>
            <a:endParaRPr lang="en-US"/>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a:defRPr sz="1100">
                <a:solidFill>
                  <a:schemeClr val="tx1"/>
                </a:solidFill>
                <a:latin typeface="Rockwell" charset="0"/>
              </a:defRPr>
            </a:lvl1pPr>
          </a:lstStyle>
          <a:p>
            <a:fld id="{3B82A379-D736-4D90-9C9B-920812A3B2E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6"/>
          </p:nvPr>
        </p:nvSpPr>
        <p:spPr/>
        <p:txBody>
          <a:bodyPr/>
          <a:lstStyle>
            <a:lvl1pPr>
              <a:defRPr/>
            </a:lvl1pPr>
          </a:lstStyle>
          <a:p>
            <a:pPr>
              <a:defRPr/>
            </a:pPr>
            <a:fld id="{ECAD43EE-7808-4AFA-AB53-ABC70F221A9C}" type="datetimeFigureOut">
              <a:rPr lang="en-US"/>
              <a:pPr>
                <a:defRPr/>
              </a:pPr>
              <a:t>10/15/09</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809A2CDB-A7B4-480D-BC9F-ED68D2F38D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34B98608-4612-4763-BB62-C992181E9A42}" type="datetimeFigureOut">
              <a:rPr lang="en-US"/>
              <a:pPr>
                <a:defRPr/>
              </a:pPr>
              <a:t>10/15/09</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7BC55503-7505-496B-AF3E-62E0B04C8F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4710558C-EE34-4272-BFFF-C6C90B4D3E2D}" type="datetimeFigureOut">
              <a:rPr lang="en-US"/>
              <a:pPr>
                <a:defRPr/>
              </a:pPr>
              <a:t>10/15/09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29D4E2-8253-4256-AC82-9BEE88A26F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404B65-D87B-4638-9A22-86DADE615892}" type="datetimeFigureOut">
              <a:rPr lang="en-US"/>
              <a:pPr>
                <a:defRPr/>
              </a:pPr>
              <a:t>10/15/09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9AD72C-232D-411D-B405-64D88B8E8A9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4808AA-0187-452A-BFB3-0E08CF8203C0}" type="datetimeFigureOut">
              <a:rPr lang="en-US"/>
              <a:pPr>
                <a:defRPr/>
              </a:pPr>
              <a:t>10/15/09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98DEF2-E290-41D9-A274-163A637144B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5"/>
            <p:cNvSpPr/>
            <p:nvPr userDrawn="1"/>
          </p:nvSpPr>
          <p:spPr>
            <a:xfrm>
              <a:off x="1522886" y="38093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5"/>
          </p:nvPr>
        </p:nvSpPr>
        <p:spPr/>
        <p:txBody>
          <a:bodyPr/>
          <a:lstStyle>
            <a:lvl1pPr>
              <a:defRPr/>
            </a:lvl1pPr>
          </a:lstStyle>
          <a:p>
            <a:pPr>
              <a:defRPr/>
            </a:pPr>
            <a:fld id="{28AE0BB0-7CAE-48E7-A7F0-E4E120F3BC2D}" type="datetimeFigureOut">
              <a:rPr lang="en-US"/>
              <a:pPr>
                <a:defRPr/>
              </a:pPr>
              <a:t>10/15/09</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4AF5D057-C141-47A5-A63F-26F0A7DA2EA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6"/>
            <p:cNvSpPr/>
            <p:nvPr userDrawn="1"/>
          </p:nvSpPr>
          <p:spPr>
            <a:xfrm>
              <a:off x="1522986" y="380761"/>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9"/>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1741B0D3-52DF-45EB-A841-925F732F96CC}" type="datetimeFigureOut">
              <a:rPr lang="en-US"/>
              <a:pPr>
                <a:defRPr/>
              </a:pPr>
              <a:t>10/15/09</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F39B29AA-3791-4FEC-8374-458B96C67A9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5"/>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6"/>
          </p:nvPr>
        </p:nvSpPr>
        <p:spPr/>
        <p:txBody>
          <a:bodyPr/>
          <a:lstStyle>
            <a:lvl1pPr>
              <a:defRPr/>
            </a:lvl1pPr>
          </a:lstStyle>
          <a:p>
            <a:pPr>
              <a:defRPr/>
            </a:pPr>
            <a:fld id="{215FFE98-40AF-4E6F-9914-418DF733E66D}" type="datetimeFigureOut">
              <a:rPr lang="en-US"/>
              <a:pPr>
                <a:defRPr/>
              </a:pPr>
              <a:t>10/15/09</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E3AE37E1-7A10-4733-A8DF-1A7226925A3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6"/>
            <p:cNvSpPr/>
            <p:nvPr userDrawn="1"/>
          </p:nvSpPr>
          <p:spPr>
            <a:xfrm>
              <a:off x="1522807" y="380904"/>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9"/>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92774F80-B442-4769-80E2-BC68D5C8BF4C}" type="datetimeFigureOut">
              <a:rPr lang="en-US"/>
              <a:pPr>
                <a:defRPr/>
              </a:pPr>
              <a:t>10/15/09</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7C7EC770-5996-479F-A6E9-D363EE38062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A6D9991-FD12-4E39-96E4-54CB5679F1F6}" type="datetimeFigureOut">
              <a:rPr lang="en-US"/>
              <a:pPr>
                <a:defRPr/>
              </a:pPr>
              <a:t>10/15/09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037612-6C98-49C4-BCC1-77362A82DC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D80DE96-E185-4960-AB92-B8E266C0A200}" type="datetimeFigureOut">
              <a:rPr lang="en-US"/>
              <a:pPr>
                <a:defRPr/>
              </a:pPr>
              <a:t>10/15/09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7A382C-2151-43C6-A2EA-742D99D9B18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5B647977-7099-4F0C-9E64-90D72B08611B}" type="datetimeFigureOut">
              <a:rPr lang="en-US"/>
              <a:pPr>
                <a:defRPr/>
              </a:pPr>
              <a:t>10/15/09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B1105-9AF0-435D-BF33-520E2AA0FF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smtClean="0">
                <a:latin typeface="Rockwell" pitchFamily="18" charset="0"/>
              </a:defRPr>
            </a:lvl1pPr>
          </a:lstStyle>
          <a:p>
            <a:pPr>
              <a:defRPr/>
            </a:pPr>
            <a:fld id="{D9FDFF51-C427-4324-A22C-B8559BF9060D}" type="datetimeFigureOut">
              <a:rPr lang="en-US"/>
              <a:pPr>
                <a:defRPr/>
              </a:pPr>
              <a:t>10/15/09</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smtClean="0">
                <a:solidFill>
                  <a:schemeClr val="tx1"/>
                </a:solidFill>
                <a:latin typeface="Rockwell" pitchFamily="18" charset="0"/>
              </a:defRPr>
            </a:lvl1pPr>
          </a:lstStyle>
          <a:p>
            <a:pPr>
              <a:defRPr/>
            </a:pPr>
            <a:fld id="{130A8A7C-541D-4D24-9485-8B8A0A597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037CC3-912D-4640-AD71-9479AEF0C0A0}" type="datetimeFigureOut">
              <a:rPr lang="en-US"/>
              <a:pPr>
                <a:defRPr/>
              </a:pPr>
              <a:t>10/15/09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576EC-4FD3-41DD-89BF-0BAF9BEC5B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7C1C50B9-514B-4263-8D8B-50D0ECB921BB}" type="datetimeFigureOut">
              <a:rPr lang="en-US"/>
              <a:pPr>
                <a:defRPr/>
              </a:pPr>
              <a:t>10/15/09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EE0CD77-4E17-45EB-9441-73A3CFA846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5"/>
            <p:cNvSpPr/>
            <p:nvPr userDrawn="1"/>
          </p:nvSpPr>
          <p:spPr>
            <a:xfrm>
              <a:off x="1523326" y="380823"/>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CCC83CD7-35ED-4B4B-8242-ABE02E5C9FEA}" type="datetimeFigureOut">
              <a:rPr lang="en-US"/>
              <a:pPr>
                <a:defRPr/>
              </a:pPr>
              <a:t>10/15/09</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B35F573A-2CE0-4A8D-B98B-5B182E217E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17AABF2C-85C0-4395-88AB-74176316C6F7}" type="datetimeFigureOut">
              <a:rPr lang="en-US"/>
              <a:pPr>
                <a:defRPr/>
              </a:pPr>
              <a:t>10/15/09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ACDA0F-921D-490B-B8DC-A1A9A95B9D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6"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7"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8"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9"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fld id="{BC2AB6A6-85A6-4B30-B172-86A5B06136D5}" type="datetimeFigureOut">
              <a:rPr lang="en-US"/>
              <a:pPr>
                <a:defRPr/>
              </a:pPr>
              <a:t>10/15/09</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5985B8E3-A0BF-4B17-BA2A-11894C8714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924DD29F-92BF-43B9-ACF5-226BE93DF7E2}" type="datetimeFigureOut">
              <a:rPr lang="en-US"/>
              <a:pPr>
                <a:defRPr/>
              </a:pPr>
              <a:t>10/15/09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22A48D1-CB9A-4723-B267-01D754BE60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8.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a:defRPr sz="1100" smtClean="0">
                <a:solidFill>
                  <a:schemeClr val="tx1"/>
                </a:solidFill>
                <a:latin typeface="Rockwell" pitchFamily="18" charset="0"/>
              </a:defRPr>
            </a:lvl1pPr>
          </a:lstStyle>
          <a:p>
            <a:pPr>
              <a:defRPr/>
            </a:pPr>
            <a:fld id="{CCAE23AE-B8C5-4CAC-99B0-CD58C999C7D6}" type="datetimeFigureOut">
              <a:rPr lang="en-US"/>
              <a:pPr>
                <a:defRPr/>
              </a:pPr>
              <a:t>10/15/09</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a:defRPr sz="8200" smtClean="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0738D728-81B1-40E2-88B1-74A03894A0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7" r:id="rId1"/>
    <p:sldLayoutId id="2147483906" r:id="rId2"/>
    <p:sldLayoutId id="2147483908" r:id="rId3"/>
    <p:sldLayoutId id="2147483909" r:id="rId4"/>
    <p:sldLayoutId id="2147483910" r:id="rId5"/>
    <p:sldLayoutId id="2147483911" r:id="rId6"/>
    <p:sldLayoutId id="2147483905" r:id="rId7"/>
    <p:sldLayoutId id="2147483912" r:id="rId8"/>
    <p:sldLayoutId id="2147483904" r:id="rId9"/>
    <p:sldLayoutId id="2147483903" r:id="rId10"/>
    <p:sldLayoutId id="2147483902" r:id="rId11"/>
    <p:sldLayoutId id="2147483901" r:id="rId12"/>
    <p:sldLayoutId id="2147483900" r:id="rId13"/>
    <p:sldLayoutId id="2147483899" r:id="rId14"/>
    <p:sldLayoutId id="2147483913" r:id="rId15"/>
    <p:sldLayoutId id="2147483914" r:id="rId16"/>
    <p:sldLayoutId id="2147483915" r:id="rId17"/>
    <p:sldLayoutId id="2147483916" r:id="rId18"/>
    <p:sldLayoutId id="2147483917" r:id="rId19"/>
    <p:sldLayoutId id="2147483918" r:id="rId20"/>
  </p:sldLayoutIdLst>
  <p:txStyles>
    <p:titleStyle>
      <a:lvl1pPr algn="ctr" rtl="0" fontAlgn="base">
        <a:spcBef>
          <a:spcPct val="0"/>
        </a:spcBef>
        <a:spcAft>
          <a:spcPct val="0"/>
        </a:spcAft>
        <a:defRPr sz="4600" kern="1200">
          <a:solidFill>
            <a:schemeClr val="tx1"/>
          </a:solidFill>
          <a:latin typeface="+mj-lt"/>
          <a:ea typeface="ヒラギノ角ゴ Pro W3" pitchFamily="-123" charset="-128"/>
          <a:cs typeface="ヒラギノ角ゴ Pro W3" pitchFamily="-123" charset="-128"/>
        </a:defRPr>
      </a:lvl1pPr>
      <a:lvl2pPr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2pPr>
      <a:lvl3pPr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3pPr>
      <a:lvl4pPr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4pPr>
      <a:lvl5pPr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5pPr>
      <a:lvl6pPr marL="457200"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6pPr>
      <a:lvl7pPr marL="914400"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7pPr>
      <a:lvl8pPr marL="1371600"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8pPr>
      <a:lvl9pPr marL="1828800" algn="ctr" rtl="0" fontAlgn="base">
        <a:spcBef>
          <a:spcPct val="0"/>
        </a:spcBef>
        <a:spcAft>
          <a:spcPct val="0"/>
        </a:spcAft>
        <a:defRPr sz="4600">
          <a:solidFill>
            <a:schemeClr val="tx1"/>
          </a:solidFill>
          <a:latin typeface="Goudy Old Style" charset="0"/>
          <a:ea typeface="ヒラギノ角ゴ Pro W3" pitchFamily="-123" charset="-128"/>
          <a:cs typeface="ヒラギノ角ゴ Pro W3" pitchFamily="-123" charset="-128"/>
        </a:defRPr>
      </a:lvl9pPr>
    </p:titleStyle>
    <p:bodyStyle>
      <a:lvl1pPr marL="463550" indent="-463550" algn="l" rtl="0" fontAlgn="base">
        <a:spcBef>
          <a:spcPts val="2000"/>
        </a:spcBef>
        <a:spcAft>
          <a:spcPct val="0"/>
        </a:spcAft>
        <a:buSzPct val="90000"/>
        <a:buBlip>
          <a:blip r:embed="rId22"/>
        </a:buBlip>
        <a:defRPr sz="2400" kern="1200">
          <a:solidFill>
            <a:schemeClr val="tx1"/>
          </a:solidFill>
          <a:latin typeface="+mn-lt"/>
          <a:ea typeface="ヒラギノ角ゴ Pro W3" pitchFamily="-123" charset="-128"/>
          <a:cs typeface="ヒラギノ角ゴ Pro W3" pitchFamily="-123" charset="-128"/>
        </a:defRPr>
      </a:lvl1pPr>
      <a:lvl2pPr marL="914400" indent="-457200" algn="l" rtl="0" fontAlgn="base">
        <a:spcBef>
          <a:spcPts val="600"/>
        </a:spcBef>
        <a:spcAft>
          <a:spcPct val="0"/>
        </a:spcAft>
        <a:buSzPct val="90000"/>
        <a:buBlip>
          <a:blip r:embed="rId23"/>
        </a:buBlip>
        <a:defRPr sz="2200" kern="1200">
          <a:solidFill>
            <a:schemeClr val="tx1"/>
          </a:solidFill>
          <a:latin typeface="+mn-lt"/>
          <a:ea typeface="ヒラギノ角ゴ Pro W3" pitchFamily="-123" charset="-128"/>
          <a:cs typeface="+mn-cs"/>
        </a:defRPr>
      </a:lvl2pPr>
      <a:lvl3pPr marL="1255713" indent="-341313" algn="l" rtl="0" fontAlgn="base">
        <a:spcBef>
          <a:spcPts val="600"/>
        </a:spcBef>
        <a:spcAft>
          <a:spcPct val="0"/>
        </a:spcAft>
        <a:buSzPct val="90000"/>
        <a:buBlip>
          <a:blip r:embed="rId24"/>
        </a:buBlip>
        <a:defRPr sz="2000" kern="1200">
          <a:solidFill>
            <a:schemeClr val="tx1"/>
          </a:solidFill>
          <a:latin typeface="+mn-lt"/>
          <a:ea typeface="ヒラギノ角ゴ Pro W3" pitchFamily="-123" charset="-128"/>
          <a:cs typeface="+mn-cs"/>
        </a:defRPr>
      </a:lvl3pPr>
      <a:lvl4pPr marL="1597025" indent="-341313" algn="l" rtl="0" fontAlgn="base">
        <a:spcBef>
          <a:spcPts val="600"/>
        </a:spcBef>
        <a:spcAft>
          <a:spcPct val="0"/>
        </a:spcAft>
        <a:buSzPct val="90000"/>
        <a:buBlip>
          <a:blip r:embed="rId24"/>
        </a:buBlip>
        <a:defRPr kern="1200">
          <a:solidFill>
            <a:schemeClr val="tx1"/>
          </a:solidFill>
          <a:latin typeface="+mn-lt"/>
          <a:ea typeface="ヒラギノ角ゴ Pro W3" pitchFamily="-123" charset="-128"/>
          <a:cs typeface="+mn-cs"/>
        </a:defRPr>
      </a:lvl4pPr>
      <a:lvl5pPr marL="1938338" indent="-341313" algn="l" rtl="0" fontAlgn="base">
        <a:spcBef>
          <a:spcPts val="600"/>
        </a:spcBef>
        <a:spcAft>
          <a:spcPct val="0"/>
        </a:spcAft>
        <a:buSzPct val="90000"/>
        <a:buBlip>
          <a:blip r:embed="rId24"/>
        </a:buBlip>
        <a:defRPr kern="1200">
          <a:solidFill>
            <a:schemeClr val="tx1"/>
          </a:solidFill>
          <a:latin typeface="+mn-lt"/>
          <a:ea typeface="ヒラギノ角ゴ Pro W3"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6" Type="http://schemas.openxmlformats.org/officeDocument/2006/relationships/image" Target="../media/image19.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image" Target="../media/image17.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r>
              <a:rPr lang="en-US" smtClean="0"/>
              <a:t>By August and Brittany</a:t>
            </a:r>
            <a:endParaRPr lang="en-US"/>
          </a:p>
        </p:txBody>
      </p:sp>
      <p:pic>
        <p:nvPicPr>
          <p:cNvPr id="3" name="Picture 2"/>
          <p:cNvPicPr>
            <a:picLocks noChangeAspect="1" noChangeArrowheads="1"/>
          </p:cNvPicPr>
          <p:nvPr/>
        </p:nvPicPr>
        <p:blipFill>
          <a:blip r:embed="rId2"/>
          <a:srcRect/>
          <a:stretch>
            <a:fillRect/>
          </a:stretch>
        </p:blipFill>
        <p:spPr bwMode="auto">
          <a:xfrm>
            <a:off x="410919" y="346193"/>
            <a:ext cx="8335765" cy="6253045"/>
          </a:xfrm>
          <a:prstGeom prst="rect">
            <a:avLst/>
          </a:prstGeom>
          <a:noFill/>
          <a:ln w="9525">
            <a:noFill/>
            <a:miter lim="800000"/>
            <a:headEnd/>
            <a:tailEnd/>
          </a:ln>
          <a:effectLst/>
        </p:spPr>
      </p:pic>
      <p:sp>
        <p:nvSpPr>
          <p:cNvPr id="8" name="Explosion 1 7"/>
          <p:cNvSpPr/>
          <p:nvPr/>
        </p:nvSpPr>
        <p:spPr>
          <a:xfrm>
            <a:off x="228600" y="137319"/>
            <a:ext cx="2971800" cy="2468562"/>
          </a:xfrm>
          <a:prstGeom prst="irregularSeal1">
            <a:avLst/>
          </a:prstGeom>
          <a:solidFill>
            <a:srgbClr val="FF0000"/>
          </a:solid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dirty="0" smtClean="0">
                <a:latin typeface="Handwriting - Dakota"/>
                <a:cs typeface="Handwriting - Dakota"/>
              </a:rPr>
              <a:t>Brittany</a:t>
            </a:r>
            <a:endParaRPr lang="en-US" sz="3100" dirty="0">
              <a:latin typeface="Handwriting - Dakota"/>
              <a:cs typeface="Handwriting - Dakota"/>
            </a:endParaRPr>
          </a:p>
        </p:txBody>
      </p:sp>
      <p:sp>
        <p:nvSpPr>
          <p:cNvPr id="13" name="Explosion 1 12"/>
          <p:cNvSpPr/>
          <p:nvPr/>
        </p:nvSpPr>
        <p:spPr>
          <a:xfrm>
            <a:off x="6096000" y="76200"/>
            <a:ext cx="2971800" cy="2468562"/>
          </a:xfrm>
          <a:prstGeom prst="irregularSeal1">
            <a:avLst/>
          </a:prstGeom>
          <a:solidFill>
            <a:srgbClr val="FF0000"/>
          </a:solid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dirty="0" smtClean="0">
                <a:latin typeface="Handwriting - Dakota"/>
                <a:cs typeface="Handwriting - Dakota"/>
              </a:rPr>
              <a:t>August</a:t>
            </a:r>
            <a:endParaRPr lang="en-US" sz="3100" dirty="0">
              <a:latin typeface="Handwriting - Dakota"/>
              <a:cs typeface="Handwriting - Dakota"/>
            </a:endParaRPr>
          </a:p>
        </p:txBody>
      </p:sp>
      <p:sp>
        <p:nvSpPr>
          <p:cNvPr id="19" name="TextBox 18"/>
          <p:cNvSpPr txBox="1"/>
          <p:nvPr/>
        </p:nvSpPr>
        <p:spPr>
          <a:xfrm>
            <a:off x="487119" y="5646747"/>
            <a:ext cx="8199681" cy="754053"/>
          </a:xfrm>
          <a:prstGeom prst="rect">
            <a:avLst/>
          </a:prstGeom>
          <a:noFill/>
        </p:spPr>
        <p:txBody>
          <a:bodyPr wrap="none" rtlCol="0">
            <a:spAutoFit/>
          </a:bodyPr>
          <a:lstStyle/>
          <a:p>
            <a:r>
              <a:rPr lang="en-US" sz="4300" dirty="0" smtClean="0">
                <a:solidFill>
                  <a:srgbClr val="FFFF00"/>
                </a:solidFill>
                <a:latin typeface="Handwriting - Dakota"/>
                <a:cs typeface="Handwriting - Dakota"/>
              </a:rPr>
              <a:t>Composing Visual Documents</a:t>
            </a:r>
            <a:endParaRPr lang="en-US" sz="4300" dirty="0">
              <a:solidFill>
                <a:srgbClr val="FFFF00"/>
              </a:solidFill>
              <a:latin typeface="Handwriting - Dakota"/>
              <a:cs typeface="Handwriting - Dakot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Designing Visual Documents</a:t>
            </a:r>
          </a:p>
        </p:txBody>
      </p:sp>
      <p:sp>
        <p:nvSpPr>
          <p:cNvPr id="39938" name="Content Placeholder 2"/>
          <p:cNvSpPr>
            <a:spLocks noGrp="1"/>
          </p:cNvSpPr>
          <p:nvPr>
            <p:ph idx="1"/>
          </p:nvPr>
        </p:nvSpPr>
        <p:spPr>
          <a:xfrm>
            <a:off x="1123704" y="1735138"/>
            <a:ext cx="3657600" cy="1922462"/>
          </a:xfrm>
        </p:spPr>
        <p:txBody>
          <a:bodyPr/>
          <a:lstStyle/>
          <a:p>
            <a:r>
              <a:rPr lang="en-US" dirty="0" smtClean="0"/>
              <a:t>Contrast</a:t>
            </a:r>
          </a:p>
          <a:p>
            <a:pPr lvl="1"/>
            <a:r>
              <a:rPr lang="en-US" dirty="0" smtClean="0"/>
              <a:t>Size</a:t>
            </a:r>
          </a:p>
          <a:p>
            <a:pPr lvl="1"/>
            <a:r>
              <a:rPr lang="en-US" dirty="0" smtClean="0"/>
              <a:t>Color</a:t>
            </a:r>
          </a:p>
          <a:p>
            <a:pPr lvl="1"/>
            <a:r>
              <a:rPr lang="en-US" dirty="0" smtClean="0"/>
              <a:t>Font</a:t>
            </a:r>
          </a:p>
        </p:txBody>
      </p:sp>
      <p:pic>
        <p:nvPicPr>
          <p:cNvPr id="39939" name="Picture 3"/>
          <p:cNvPicPr>
            <a:picLocks noChangeAspect="1"/>
          </p:cNvPicPr>
          <p:nvPr/>
        </p:nvPicPr>
        <p:blipFill>
          <a:blip r:embed="rId3"/>
          <a:srcRect/>
          <a:stretch>
            <a:fillRect/>
          </a:stretch>
        </p:blipFill>
        <p:spPr bwMode="auto">
          <a:xfrm>
            <a:off x="4478091" y="1458128"/>
            <a:ext cx="3446709" cy="2585360"/>
          </a:xfrm>
          <a:prstGeom prst="rect">
            <a:avLst/>
          </a:prstGeom>
          <a:noFill/>
          <a:ln w="9525">
            <a:noFill/>
            <a:miter lim="800000"/>
            <a:headEnd/>
            <a:tailEnd/>
          </a:ln>
        </p:spPr>
      </p:pic>
      <p:sp>
        <p:nvSpPr>
          <p:cNvPr id="5" name="Content Placeholder 2"/>
          <p:cNvSpPr txBox="1">
            <a:spLocks/>
          </p:cNvSpPr>
          <p:nvPr/>
        </p:nvSpPr>
        <p:spPr bwMode="auto">
          <a:xfrm>
            <a:off x="4473331" y="4402138"/>
            <a:ext cx="3657600" cy="1922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marR="0" lvl="0" indent="-463550" algn="l" defTabSz="914400" rtl="0" eaLnBrk="1" fontAlgn="base" latinLnBrk="0" hangingPunct="1">
              <a:lnSpc>
                <a:spcPct val="100000"/>
              </a:lnSpc>
              <a:spcBef>
                <a:spcPts val="2000"/>
              </a:spcBef>
              <a:spcAft>
                <a:spcPct val="0"/>
              </a:spcAft>
              <a:buClrTx/>
              <a:buSzPct val="90000"/>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mn-lt"/>
                <a:ea typeface="ヒラギノ角ゴ Pro W3" pitchFamily="-123" charset="-128"/>
                <a:cs typeface="ヒラギノ角ゴ Pro W3" pitchFamily="-123" charset="-128"/>
              </a:rPr>
              <a:t>Repetition</a:t>
            </a:r>
          </a:p>
          <a:p>
            <a:pPr marL="914400" marR="0" lvl="1" indent="-457200" algn="l" defTabSz="914400" rtl="0" eaLnBrk="1" fontAlgn="base" latinLnBrk="0" hangingPunct="1">
              <a:lnSpc>
                <a:spcPct val="100000"/>
              </a:lnSpc>
              <a:spcBef>
                <a:spcPts val="600"/>
              </a:spcBef>
              <a:spcAft>
                <a:spcPct val="0"/>
              </a:spcAft>
              <a:buClrTx/>
              <a:buSzPct val="90000"/>
              <a:buFontTx/>
              <a:buBlip>
                <a:blip r:embed="rId5"/>
              </a:buBlip>
              <a:tabLst/>
              <a:defRPr/>
            </a:pPr>
            <a:r>
              <a:rPr lang="en-US" sz="2200" dirty="0" smtClean="0">
                <a:latin typeface="+mn-lt"/>
                <a:cs typeface="+mn-cs"/>
              </a:rPr>
              <a:t>Unity</a:t>
            </a:r>
            <a:endParaRPr kumimoji="0" lang="en-US" sz="2200" b="0" i="0" u="none" strike="noStrike" kern="1200" cap="none" spc="0" normalizeH="0" baseline="0" noProof="0" dirty="0" smtClean="0">
              <a:ln>
                <a:noFill/>
              </a:ln>
              <a:solidFill>
                <a:schemeClr val="tx1"/>
              </a:solidFill>
              <a:effectLst/>
              <a:uLnTx/>
              <a:uFillTx/>
              <a:latin typeface="+mn-lt"/>
              <a:ea typeface="ヒラギノ角ゴ Pro W3" pitchFamily="-123" charset="-128"/>
              <a:cs typeface="+mn-cs"/>
            </a:endParaRPr>
          </a:p>
          <a:p>
            <a:pPr marL="914400" marR="0" lvl="1" indent="-457200" algn="l" defTabSz="914400" rtl="0" eaLnBrk="1" fontAlgn="base" latinLnBrk="0" hangingPunct="1">
              <a:lnSpc>
                <a:spcPct val="100000"/>
              </a:lnSpc>
              <a:spcBef>
                <a:spcPts val="600"/>
              </a:spcBef>
              <a:spcAft>
                <a:spcPct val="0"/>
              </a:spcAft>
              <a:buClrTx/>
              <a:buSzPct val="90000"/>
              <a:buFontTx/>
              <a:buBlip>
                <a:blip r:embed="rId5"/>
              </a:buBlip>
              <a:tabLst/>
              <a:defRPr/>
            </a:pPr>
            <a:r>
              <a:rPr kumimoji="0" lang="en-US" sz="2200" b="0" i="0" u="none" strike="noStrike" kern="1200" cap="none" spc="0" normalizeH="0" baseline="0" noProof="0" dirty="0" smtClean="0">
                <a:ln>
                  <a:noFill/>
                </a:ln>
                <a:solidFill>
                  <a:schemeClr val="tx1"/>
                </a:solidFill>
                <a:effectLst/>
                <a:uLnTx/>
                <a:uFillTx/>
                <a:latin typeface="+mn-lt"/>
                <a:ea typeface="ヒラギノ角ゴ Pro W3" pitchFamily="-123" charset="-128"/>
                <a:cs typeface="+mn-cs"/>
              </a:rPr>
              <a:t>Coherence</a:t>
            </a:r>
          </a:p>
          <a:p>
            <a:pPr marL="914400" marR="0" lvl="1" indent="-457200" algn="l" defTabSz="914400" rtl="0" eaLnBrk="1" fontAlgn="base" latinLnBrk="0" hangingPunct="1">
              <a:lnSpc>
                <a:spcPct val="100000"/>
              </a:lnSpc>
              <a:spcBef>
                <a:spcPts val="600"/>
              </a:spcBef>
              <a:spcAft>
                <a:spcPct val="0"/>
              </a:spcAft>
              <a:buClrTx/>
              <a:buSzPct val="90000"/>
              <a:buFontTx/>
              <a:buBlip>
                <a:blip r:embed="rId5"/>
              </a:buBlip>
              <a:tabLst/>
              <a:defRPr/>
            </a:pPr>
            <a:r>
              <a:rPr lang="en-US" sz="2200" dirty="0" smtClean="0">
                <a:latin typeface="+mn-lt"/>
                <a:cs typeface="+mn-cs"/>
              </a:rPr>
              <a:t>Consistency</a:t>
            </a:r>
            <a:endParaRPr kumimoji="0" lang="en-US" sz="2200" b="0" i="0" u="none" strike="noStrike" kern="1200" cap="none" spc="0" normalizeH="0" baseline="0" noProof="0" dirty="0" smtClean="0">
              <a:ln>
                <a:noFill/>
              </a:ln>
              <a:solidFill>
                <a:schemeClr val="tx1"/>
              </a:solidFill>
              <a:effectLst/>
              <a:uLnTx/>
              <a:uFillTx/>
              <a:latin typeface="+mn-lt"/>
              <a:ea typeface="ヒラギノ角ゴ Pro W3" pitchFamily="-123" charset="-128"/>
              <a:cs typeface="+mn-cs"/>
            </a:endParaRPr>
          </a:p>
          <a:p>
            <a:pPr marL="914400" marR="0" lvl="1" indent="-457200" algn="l" defTabSz="914400" rtl="0" eaLnBrk="1" fontAlgn="base" latinLnBrk="0" hangingPunct="1">
              <a:lnSpc>
                <a:spcPct val="100000"/>
              </a:lnSpc>
              <a:spcBef>
                <a:spcPts val="600"/>
              </a:spcBef>
              <a:spcAft>
                <a:spcPct val="0"/>
              </a:spcAft>
              <a:buClrTx/>
              <a:buSzPct val="90000"/>
              <a:tabLst/>
              <a:defRPr/>
            </a:pPr>
            <a:endParaRPr kumimoji="0" lang="en-US" sz="2200" b="0" i="0" u="none" strike="noStrike" kern="1200" cap="none" spc="0" normalizeH="0" baseline="0" noProof="0" dirty="0" smtClean="0">
              <a:ln>
                <a:noFill/>
              </a:ln>
              <a:solidFill>
                <a:schemeClr val="tx1"/>
              </a:solidFill>
              <a:effectLst/>
              <a:uLnTx/>
              <a:uFillTx/>
              <a:latin typeface="+mn-lt"/>
              <a:ea typeface="ヒラギノ角ゴ Pro W3" pitchFamily="-123" charset="-128"/>
              <a:cs typeface="+mn-cs"/>
            </a:endParaRPr>
          </a:p>
        </p:txBody>
      </p:sp>
      <p:pic>
        <p:nvPicPr>
          <p:cNvPr id="6" name="Picture 3"/>
          <p:cNvPicPr>
            <a:picLocks noChangeAspect="1"/>
          </p:cNvPicPr>
          <p:nvPr/>
        </p:nvPicPr>
        <p:blipFill>
          <a:blip r:embed="rId6"/>
          <a:srcRect/>
          <a:stretch>
            <a:fillRect/>
          </a:stretch>
        </p:blipFill>
        <p:spPr bwMode="auto">
          <a:xfrm>
            <a:off x="1123704" y="4043488"/>
            <a:ext cx="3349627" cy="2585912"/>
          </a:xfrm>
          <a:prstGeom prst="rect">
            <a:avLst/>
          </a:prstGeom>
          <a:noFill/>
          <a:ln w="9525">
            <a:noFill/>
            <a:miter lim="800000"/>
            <a:headEnd/>
            <a:tailEnd/>
          </a:ln>
        </p:spPr>
      </p:pic>
      <p:grpSp>
        <p:nvGrpSpPr>
          <p:cNvPr id="9" name="Group 8"/>
          <p:cNvGrpSpPr/>
          <p:nvPr/>
        </p:nvGrpSpPr>
        <p:grpSpPr>
          <a:xfrm>
            <a:off x="914400" y="1371600"/>
            <a:ext cx="4572000" cy="5176712"/>
            <a:chOff x="914400" y="1371600"/>
            <a:chExt cx="4572000" cy="5176712"/>
          </a:xfrm>
        </p:grpSpPr>
        <p:sp>
          <p:nvSpPr>
            <p:cNvPr id="7" name="Oval 6"/>
            <p:cNvSpPr/>
            <p:nvPr/>
          </p:nvSpPr>
          <p:spPr>
            <a:xfrm>
              <a:off x="4320931" y="3962400"/>
              <a:ext cx="1165469" cy="258591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914400" y="1371600"/>
              <a:ext cx="1165469" cy="2585912"/>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026"/>
          <p:cNvSpPr>
            <a:spLocks noGrp="1"/>
          </p:cNvSpPr>
          <p:nvPr>
            <p:ph type="title"/>
          </p:nvPr>
        </p:nvSpPr>
        <p:spPr/>
        <p:txBody>
          <a:bodyPr/>
          <a:lstStyle/>
          <a:p>
            <a:r>
              <a:rPr lang="en-US" dirty="0"/>
              <a:t>Combining Visual and Verbal</a:t>
            </a:r>
          </a:p>
        </p:txBody>
      </p:sp>
      <p:sp>
        <p:nvSpPr>
          <p:cNvPr id="44034" name="Rectangle 1027"/>
          <p:cNvSpPr>
            <a:spLocks noGrp="1"/>
          </p:cNvSpPr>
          <p:nvPr>
            <p:ph idx="1"/>
          </p:nvPr>
        </p:nvSpPr>
        <p:spPr/>
        <p:txBody>
          <a:bodyPr/>
          <a:lstStyle/>
          <a:p>
            <a:r>
              <a:rPr lang="en-US" sz="2800" dirty="0"/>
              <a:t>Supplement and reinforce</a:t>
            </a:r>
          </a:p>
          <a:p>
            <a:r>
              <a:rPr lang="en-US" sz="2800" dirty="0"/>
              <a:t>Clarify</a:t>
            </a:r>
          </a:p>
          <a:p>
            <a:r>
              <a:rPr lang="en-US" sz="2800" dirty="0"/>
              <a:t>Effective integration</a:t>
            </a:r>
          </a:p>
          <a:p>
            <a:pPr lvl="1"/>
            <a:r>
              <a:rPr lang="en-US" dirty="0"/>
              <a:t>“link them purposefully”</a:t>
            </a:r>
          </a:p>
          <a:p>
            <a:pPr lvl="2"/>
            <a:r>
              <a:rPr lang="en-US" sz="2800" dirty="0"/>
              <a:t>Proximity</a:t>
            </a:r>
          </a:p>
          <a:p>
            <a:pPr lvl="2"/>
            <a:r>
              <a:rPr lang="en-US" sz="2800" dirty="0"/>
              <a:t>Captions and labels</a:t>
            </a:r>
          </a:p>
        </p:txBody>
      </p:sp>
      <p:pic>
        <p:nvPicPr>
          <p:cNvPr id="4" name="Picture 3" descr="fruit_bargraph.jpg"/>
          <p:cNvPicPr>
            <a:picLocks noChangeAspect="1"/>
          </p:cNvPicPr>
          <p:nvPr/>
        </p:nvPicPr>
        <p:blipFill>
          <a:blip r:embed="rId3"/>
          <a:stretch>
            <a:fillRect/>
          </a:stretch>
        </p:blipFill>
        <p:spPr>
          <a:xfrm>
            <a:off x="5410200" y="1735138"/>
            <a:ext cx="3502781" cy="4876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1026"/>
          <p:cNvSpPr>
            <a:spLocks noGrp="1"/>
          </p:cNvSpPr>
          <p:nvPr>
            <p:ph type="title"/>
          </p:nvPr>
        </p:nvSpPr>
        <p:spPr/>
        <p:txBody>
          <a:bodyPr/>
          <a:lstStyle/>
          <a:p>
            <a:r>
              <a:rPr lang="en-US" dirty="0"/>
              <a:t>Common Genres</a:t>
            </a:r>
          </a:p>
        </p:txBody>
      </p:sp>
      <p:sp>
        <p:nvSpPr>
          <p:cNvPr id="18435" name="Rectangle 1027"/>
          <p:cNvSpPr>
            <a:spLocks noGrp="1"/>
          </p:cNvSpPr>
          <p:nvPr>
            <p:ph idx="1"/>
          </p:nvPr>
        </p:nvSpPr>
        <p:spPr>
          <a:xfrm>
            <a:off x="914400" y="1735138"/>
            <a:ext cx="7313613" cy="4056062"/>
          </a:xfrm>
        </p:spPr>
        <p:txBody>
          <a:bodyPr rtlCol="0">
            <a:normAutofit/>
          </a:bodyPr>
          <a:lstStyle/>
          <a:p>
            <a:pPr fontAlgn="auto">
              <a:lnSpc>
                <a:spcPct val="90000"/>
              </a:lnSpc>
              <a:spcAft>
                <a:spcPts val="0"/>
              </a:spcAft>
              <a:defRPr/>
            </a:pPr>
            <a:r>
              <a:rPr lang="en-US" sz="2800" dirty="0">
                <a:ea typeface="+mn-ea"/>
                <a:cs typeface="+mn-cs"/>
              </a:rPr>
              <a:t>Posters and </a:t>
            </a:r>
            <a:r>
              <a:rPr lang="en-US" sz="2800" dirty="0" smtClean="0">
                <a:ea typeface="+mn-ea"/>
                <a:cs typeface="+mn-cs"/>
              </a:rPr>
              <a:t>flyers</a:t>
            </a:r>
          </a:p>
          <a:p>
            <a:pPr lvl="1" fontAlgn="auto">
              <a:lnSpc>
                <a:spcPct val="90000"/>
              </a:lnSpc>
              <a:spcAft>
                <a:spcPts val="0"/>
              </a:spcAft>
              <a:defRPr/>
            </a:pPr>
            <a:r>
              <a:rPr lang="en-US" sz="2400" dirty="0" smtClean="0">
                <a:ea typeface="+mn-ea"/>
              </a:rPr>
              <a:t>Mass distribution</a:t>
            </a:r>
          </a:p>
          <a:p>
            <a:pPr lvl="1" fontAlgn="auto">
              <a:lnSpc>
                <a:spcPct val="90000"/>
              </a:lnSpc>
              <a:spcAft>
                <a:spcPts val="0"/>
              </a:spcAft>
              <a:defRPr/>
            </a:pPr>
            <a:r>
              <a:rPr lang="en-US" sz="2400" dirty="0" smtClean="0">
                <a:ea typeface="+mn-ea"/>
                <a:cs typeface="+mn-cs"/>
              </a:rPr>
              <a:t>Capture attention</a:t>
            </a:r>
          </a:p>
          <a:p>
            <a:pPr lvl="1" fontAlgn="auto">
              <a:lnSpc>
                <a:spcPct val="90000"/>
              </a:lnSpc>
              <a:spcAft>
                <a:spcPts val="0"/>
              </a:spcAft>
              <a:defRPr/>
            </a:pPr>
            <a:r>
              <a:rPr lang="en-US" sz="2400" dirty="0" smtClean="0">
                <a:ea typeface="+mn-ea"/>
              </a:rPr>
              <a:t>The “backward S”</a:t>
            </a:r>
            <a:endParaRPr lang="en-US" sz="2400" dirty="0" smtClean="0">
              <a:ea typeface="+mn-ea"/>
              <a:cs typeface="+mn-cs"/>
            </a:endParaRPr>
          </a:p>
        </p:txBody>
      </p:sp>
      <p:pic>
        <p:nvPicPr>
          <p:cNvPr id="44034" name="Picture 2"/>
          <p:cNvPicPr>
            <a:picLocks noChangeAspect="1" noChangeArrowheads="1"/>
          </p:cNvPicPr>
          <p:nvPr/>
        </p:nvPicPr>
        <p:blipFill>
          <a:blip r:embed="rId3"/>
          <a:srcRect/>
          <a:stretch>
            <a:fillRect/>
          </a:stretch>
        </p:blipFill>
        <p:spPr bwMode="auto">
          <a:xfrm>
            <a:off x="5257800" y="1447800"/>
            <a:ext cx="3261239" cy="5122862"/>
          </a:xfrm>
          <a:prstGeom prst="rect">
            <a:avLst/>
          </a:prstGeom>
          <a:noFill/>
          <a:ln w="9525">
            <a:noFill/>
            <a:miter lim="800000"/>
            <a:headEnd/>
            <a:tailEnd/>
          </a:ln>
          <a:effectLst/>
        </p:spPr>
      </p:pic>
      <p:sp>
        <p:nvSpPr>
          <p:cNvPr id="5" name="Oval 4"/>
          <p:cNvSpPr/>
          <p:nvPr/>
        </p:nvSpPr>
        <p:spPr>
          <a:xfrm>
            <a:off x="5411787" y="2667000"/>
            <a:ext cx="2970213" cy="2819400"/>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5355167" y="1905000"/>
            <a:ext cx="2995083" cy="4360333"/>
          </a:xfrm>
          <a:custGeom>
            <a:avLst/>
            <a:gdLst>
              <a:gd name="connsiteX0" fmla="*/ 201083 w 2995083"/>
              <a:gd name="connsiteY0" fmla="*/ 301625 h 4360333"/>
              <a:gd name="connsiteX1" fmla="*/ 2264833 w 2995083"/>
              <a:gd name="connsiteY1" fmla="*/ 111125 h 4360333"/>
              <a:gd name="connsiteX2" fmla="*/ 2709333 w 2995083"/>
              <a:gd name="connsiteY2" fmla="*/ 968375 h 4360333"/>
              <a:gd name="connsiteX3" fmla="*/ 582083 w 2995083"/>
              <a:gd name="connsiteY3" fmla="*/ 3000375 h 4360333"/>
              <a:gd name="connsiteX4" fmla="*/ 328083 w 2995083"/>
              <a:gd name="connsiteY4" fmla="*/ 3937000 h 4360333"/>
              <a:gd name="connsiteX5" fmla="*/ 2550583 w 2995083"/>
              <a:gd name="connsiteY5" fmla="*/ 4302125 h 4360333"/>
              <a:gd name="connsiteX6" fmla="*/ 2995083 w 2995083"/>
              <a:gd name="connsiteY6" fmla="*/ 4286250 h 436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5083" h="4360333">
                <a:moveTo>
                  <a:pt x="201083" y="301625"/>
                </a:moveTo>
                <a:cubicBezTo>
                  <a:pt x="1023937" y="150812"/>
                  <a:pt x="1846791" y="0"/>
                  <a:pt x="2264833" y="111125"/>
                </a:cubicBezTo>
                <a:cubicBezTo>
                  <a:pt x="2682875" y="222250"/>
                  <a:pt x="2989791" y="486833"/>
                  <a:pt x="2709333" y="968375"/>
                </a:cubicBezTo>
                <a:cubicBezTo>
                  <a:pt x="2428875" y="1449917"/>
                  <a:pt x="978958" y="2505604"/>
                  <a:pt x="582083" y="3000375"/>
                </a:cubicBezTo>
                <a:cubicBezTo>
                  <a:pt x="185208" y="3495146"/>
                  <a:pt x="0" y="3720042"/>
                  <a:pt x="328083" y="3937000"/>
                </a:cubicBezTo>
                <a:cubicBezTo>
                  <a:pt x="656166" y="4153958"/>
                  <a:pt x="2106083" y="4243917"/>
                  <a:pt x="2550583" y="4302125"/>
                </a:cubicBezTo>
                <a:cubicBezTo>
                  <a:pt x="2995083" y="4360333"/>
                  <a:pt x="2939521" y="4336521"/>
                  <a:pt x="2995083" y="4286250"/>
                </a:cubicBezTo>
              </a:path>
            </a:pathLst>
          </a:custGeom>
          <a:ln w="762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1026"/>
          <p:cNvSpPr>
            <a:spLocks noGrp="1"/>
          </p:cNvSpPr>
          <p:nvPr>
            <p:ph type="title"/>
          </p:nvPr>
        </p:nvSpPr>
        <p:spPr/>
        <p:txBody>
          <a:bodyPr/>
          <a:lstStyle/>
          <a:p>
            <a:r>
              <a:rPr lang="en-US"/>
              <a:t>Common Genres</a:t>
            </a:r>
          </a:p>
        </p:txBody>
      </p:sp>
      <p:sp>
        <p:nvSpPr>
          <p:cNvPr id="18435" name="Rectangle 1027"/>
          <p:cNvSpPr>
            <a:spLocks noGrp="1"/>
          </p:cNvSpPr>
          <p:nvPr>
            <p:ph idx="1"/>
          </p:nvPr>
        </p:nvSpPr>
        <p:spPr>
          <a:xfrm>
            <a:off x="533400" y="1735138"/>
            <a:ext cx="7313613" cy="4056062"/>
          </a:xfrm>
        </p:spPr>
        <p:txBody>
          <a:bodyPr rtlCol="0">
            <a:normAutofit/>
          </a:bodyPr>
          <a:lstStyle/>
          <a:p>
            <a:pPr fontAlgn="auto">
              <a:lnSpc>
                <a:spcPct val="90000"/>
              </a:lnSpc>
              <a:spcAft>
                <a:spcPts val="0"/>
              </a:spcAft>
              <a:defRPr/>
            </a:pPr>
            <a:r>
              <a:rPr lang="en-US" sz="2800" dirty="0" smtClean="0">
                <a:ea typeface="+mn-ea"/>
                <a:cs typeface="+mn-cs"/>
              </a:rPr>
              <a:t>Brochures and Newsletters</a:t>
            </a:r>
          </a:p>
          <a:p>
            <a:pPr lvl="1" fontAlgn="auto">
              <a:lnSpc>
                <a:spcPct val="90000"/>
              </a:lnSpc>
              <a:spcAft>
                <a:spcPts val="0"/>
              </a:spcAft>
              <a:defRPr/>
            </a:pPr>
            <a:r>
              <a:rPr lang="en-US" sz="2400" dirty="0" smtClean="0">
                <a:ea typeface="+mn-ea"/>
              </a:rPr>
              <a:t>Specialized audience = more information</a:t>
            </a:r>
          </a:p>
          <a:p>
            <a:pPr lvl="1" fontAlgn="auto">
              <a:lnSpc>
                <a:spcPct val="90000"/>
              </a:lnSpc>
              <a:spcAft>
                <a:spcPts val="0"/>
              </a:spcAft>
              <a:defRPr/>
            </a:pPr>
            <a:r>
              <a:rPr lang="en-US" sz="2400" dirty="0" smtClean="0">
                <a:ea typeface="+mn-ea"/>
                <a:cs typeface="+mn-cs"/>
              </a:rPr>
              <a:t>Headings and subheadings</a:t>
            </a:r>
          </a:p>
          <a:p>
            <a:pPr lvl="1" fontAlgn="auto">
              <a:lnSpc>
                <a:spcPct val="90000"/>
              </a:lnSpc>
              <a:spcAft>
                <a:spcPts val="0"/>
              </a:spcAft>
              <a:defRPr/>
            </a:pPr>
            <a:r>
              <a:rPr lang="en-US" sz="2400" dirty="0" smtClean="0">
                <a:ea typeface="+mn-ea"/>
              </a:rPr>
              <a:t>Repetition</a:t>
            </a:r>
          </a:p>
          <a:p>
            <a:pPr lvl="1" fontAlgn="auto">
              <a:lnSpc>
                <a:spcPct val="90000"/>
              </a:lnSpc>
              <a:spcAft>
                <a:spcPts val="0"/>
              </a:spcAft>
              <a:defRPr/>
            </a:pPr>
            <a:r>
              <a:rPr lang="en-US" sz="2400" dirty="0" smtClean="0">
                <a:ea typeface="+mn-ea"/>
                <a:cs typeface="+mn-cs"/>
              </a:rPr>
              <a:t>Other tools:</a:t>
            </a:r>
            <a:endParaRPr lang="en-US" dirty="0" smtClean="0">
              <a:ea typeface="+mn-ea"/>
              <a:cs typeface="+mn-cs"/>
            </a:endParaRPr>
          </a:p>
          <a:p>
            <a:pPr lvl="2" fontAlgn="auto">
              <a:lnSpc>
                <a:spcPct val="90000"/>
              </a:lnSpc>
              <a:spcAft>
                <a:spcPts val="0"/>
              </a:spcAft>
              <a:defRPr/>
            </a:pPr>
            <a:r>
              <a:rPr lang="en-US" dirty="0" smtClean="0">
                <a:ea typeface="+mn-ea"/>
              </a:rPr>
              <a:t>Pull Quotes</a:t>
            </a:r>
          </a:p>
          <a:p>
            <a:pPr lvl="2" fontAlgn="auto">
              <a:lnSpc>
                <a:spcPct val="90000"/>
              </a:lnSpc>
              <a:spcAft>
                <a:spcPts val="0"/>
              </a:spcAft>
              <a:defRPr/>
            </a:pPr>
            <a:r>
              <a:rPr lang="en-US" dirty="0" smtClean="0">
                <a:ea typeface="+mn-ea"/>
                <a:cs typeface="+mn-cs"/>
              </a:rPr>
              <a:t>Sidebars</a:t>
            </a:r>
          </a:p>
        </p:txBody>
      </p:sp>
      <p:pic>
        <p:nvPicPr>
          <p:cNvPr id="4" name="Picture 3" descr="EastWestTriFoldBrochureOUT.jpg"/>
          <p:cNvPicPr>
            <a:picLocks noChangeAspect="1"/>
          </p:cNvPicPr>
          <p:nvPr/>
        </p:nvPicPr>
        <p:blipFill>
          <a:blip r:embed="rId3"/>
          <a:stretch>
            <a:fillRect/>
          </a:stretch>
        </p:blipFill>
        <p:spPr>
          <a:xfrm>
            <a:off x="4267200" y="3104164"/>
            <a:ext cx="4604464" cy="35762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1026"/>
          <p:cNvSpPr>
            <a:spLocks noGrp="1"/>
          </p:cNvSpPr>
          <p:nvPr>
            <p:ph type="title"/>
          </p:nvPr>
        </p:nvSpPr>
        <p:spPr/>
        <p:txBody>
          <a:bodyPr/>
          <a:lstStyle/>
          <a:p>
            <a:r>
              <a:rPr lang="en-US"/>
              <a:t>Outro: some thoughts</a:t>
            </a:r>
          </a:p>
        </p:txBody>
      </p:sp>
      <p:sp>
        <p:nvSpPr>
          <p:cNvPr id="48130" name="Rectangle 1027"/>
          <p:cNvSpPr>
            <a:spLocks noGrp="1"/>
          </p:cNvSpPr>
          <p:nvPr>
            <p:ph idx="1"/>
          </p:nvPr>
        </p:nvSpPr>
        <p:spPr/>
        <p:txBody>
          <a:bodyPr/>
          <a:lstStyle/>
          <a:p>
            <a:r>
              <a:rPr lang="en-US" sz="1800"/>
              <a:t>Relevance in today’s world (i.e., the Internet)</a:t>
            </a:r>
          </a:p>
          <a:p>
            <a:pPr lvl="1"/>
            <a:r>
              <a:rPr lang="en-US" sz="1800"/>
              <a:t>Competing interests all vying for your time</a:t>
            </a:r>
          </a:p>
          <a:p>
            <a:pPr lvl="1"/>
            <a:r>
              <a:rPr lang="en-US" sz="1800"/>
              <a:t>More effective visual documents enjoy the advantage</a:t>
            </a:r>
          </a:p>
          <a:p>
            <a:pPr lvl="1"/>
            <a:r>
              <a:rPr lang="en-US" sz="1800"/>
              <a:t>What is a good metric of “success” or “effectiveness”?</a:t>
            </a:r>
          </a:p>
          <a:p>
            <a:pPr lvl="2"/>
            <a:r>
              <a:rPr lang="en-US" sz="1800"/>
              <a:t>Being seen?</a:t>
            </a:r>
          </a:p>
          <a:p>
            <a:pPr lvl="2"/>
            <a:r>
              <a:rPr lang="en-US" sz="1800"/>
              <a:t>Communicating a point?</a:t>
            </a:r>
          </a:p>
          <a:p>
            <a:pPr lvl="2"/>
            <a:r>
              <a:rPr lang="en-US" sz="1800"/>
              <a:t>Altering behavior?</a:t>
            </a:r>
          </a:p>
          <a:p>
            <a:r>
              <a:rPr lang="en-US" sz="1800"/>
              <a:t>Dangers</a:t>
            </a:r>
          </a:p>
          <a:p>
            <a:pPr lvl="1"/>
            <a:r>
              <a:rPr lang="en-US" sz="1800"/>
              <a:t>Diluting the message/distracting “readers”</a:t>
            </a:r>
          </a:p>
          <a:p>
            <a:pPr lvl="1"/>
            <a:r>
              <a:rPr lang="en-US" sz="1800"/>
              <a:t>Appeals to emotion (most advertisements), etc., especially problematic when dealing with complex or controversial issues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p>
        </p:txBody>
      </p:sp>
      <p:sp>
        <p:nvSpPr>
          <p:cNvPr id="51202" name="Content Placeholder 2"/>
          <p:cNvSpPr>
            <a:spLocks noGrp="1"/>
          </p:cNvSpPr>
          <p:nvPr>
            <p:ph idx="1"/>
          </p:nvPr>
        </p:nvSpPr>
        <p:spPr/>
        <p:txBody>
          <a:bodyPr/>
          <a:lstStyle/>
          <a:p>
            <a:endParaRPr lang="en-US"/>
          </a:p>
        </p:txBody>
      </p:sp>
      <p:pic>
        <p:nvPicPr>
          <p:cNvPr id="51203" name="Picture 3"/>
          <p:cNvPicPr>
            <a:picLocks noChangeAspect="1" noChangeArrowheads="1"/>
          </p:cNvPicPr>
          <p:nvPr/>
        </p:nvPicPr>
        <p:blipFill>
          <a:blip r:embed="rId2"/>
          <a:srcRect/>
          <a:stretch>
            <a:fillRect/>
          </a:stretch>
        </p:blipFill>
        <p:spPr bwMode="auto">
          <a:xfrm>
            <a:off x="2133600" y="0"/>
            <a:ext cx="4876800"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Content Placeholder 2"/>
          <p:cNvSpPr>
            <a:spLocks noGrp="1"/>
          </p:cNvSpPr>
          <p:nvPr>
            <p:ph idx="1"/>
          </p:nvPr>
        </p:nvSpPr>
        <p:spPr/>
        <p:txBody>
          <a:bodyPr/>
          <a:lstStyle/>
          <a:p>
            <a:endParaRPr lang="en-US"/>
          </a:p>
        </p:txBody>
      </p:sp>
      <p:pic>
        <p:nvPicPr>
          <p:cNvPr id="53250" name="Picture 2"/>
          <p:cNvPicPr>
            <a:picLocks noChangeAspect="1" noChangeArrowheads="1"/>
          </p:cNvPicPr>
          <p:nvPr/>
        </p:nvPicPr>
        <p:blipFill>
          <a:blip r:embed="rId2"/>
          <a:srcRect/>
          <a:stretch>
            <a:fillRect/>
          </a:stretch>
        </p:blipFill>
        <p:spPr bwMode="auto">
          <a:xfrm>
            <a:off x="914400" y="666850"/>
            <a:ext cx="7440613" cy="5581550"/>
          </a:xfrm>
          <a:prstGeom prst="rect">
            <a:avLst/>
          </a:prstGeom>
          <a:noFill/>
          <a:ln w="9525">
            <a:noFill/>
            <a:miter lim="800000"/>
            <a:headEnd/>
            <a:tailEnd/>
          </a:ln>
          <a:effectLst/>
        </p:spPr>
      </p:pic>
      <p:sp>
        <p:nvSpPr>
          <p:cNvPr id="7" name="Cloud Callout 6"/>
          <p:cNvSpPr/>
          <p:nvPr/>
        </p:nvSpPr>
        <p:spPr>
          <a:xfrm>
            <a:off x="4724400" y="935038"/>
            <a:ext cx="2209800" cy="1600200"/>
          </a:xfrm>
          <a:prstGeom prst="cloudCallout">
            <a:avLst>
              <a:gd name="adj1" fmla="val 61247"/>
              <a:gd name="adj2" fmla="val 3538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loud Callout 4"/>
          <p:cNvSpPr/>
          <p:nvPr/>
        </p:nvSpPr>
        <p:spPr>
          <a:xfrm>
            <a:off x="4191000" y="666850"/>
            <a:ext cx="2971800" cy="2076350"/>
          </a:xfrm>
          <a:prstGeom prst="cloudCallout">
            <a:avLst>
              <a:gd name="adj1" fmla="val -42201"/>
              <a:gd name="adj2" fmla="val 502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200" b="1" dirty="0" smtClean="0">
                <a:solidFill>
                  <a:srgbClr val="000000"/>
                </a:solidFill>
                <a:latin typeface="Cambria"/>
                <a:cs typeface="Cambria"/>
              </a:rPr>
              <a:t>?</a:t>
            </a:r>
            <a:endParaRPr lang="en-US" sz="9200" b="1" dirty="0">
              <a:solidFill>
                <a:srgbClr val="000000"/>
              </a:solidFill>
              <a:latin typeface="Cambria"/>
              <a:cs typeface="Cambri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Citations</a:t>
            </a:r>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Tx/>
              <a:buNone/>
              <a:defRPr/>
            </a:pPr>
            <a:r>
              <a:rPr lang="en-US" dirty="0" smtClean="0">
                <a:ea typeface="+mn-ea"/>
                <a:cs typeface="+mn-cs"/>
              </a:rPr>
              <a:t>Images</a:t>
            </a:r>
          </a:p>
          <a:p>
            <a:pPr fontAlgn="auto">
              <a:spcAft>
                <a:spcPts val="0"/>
              </a:spcAft>
              <a:defRPr/>
            </a:pPr>
            <a:r>
              <a:rPr lang="en-US" u="sng" dirty="0" smtClean="0">
                <a:ea typeface="+mn-ea"/>
                <a:cs typeface="+mn-cs"/>
              </a:rPr>
              <a:t>http://www.merit.uiuc.edu/images/Merit-Student-Brochure-07-1.png</a:t>
            </a:r>
            <a:endParaRPr lang="en-US" dirty="0" smtClean="0">
              <a:ea typeface="+mn-ea"/>
              <a:cs typeface="+mn-cs"/>
            </a:endParaRPr>
          </a:p>
          <a:p>
            <a:pPr fontAlgn="auto">
              <a:spcAft>
                <a:spcPts val="0"/>
              </a:spcAft>
              <a:defRPr/>
            </a:pPr>
            <a:r>
              <a:rPr lang="en-US" dirty="0" smtClean="0">
                <a:ea typeface="+mn-ea"/>
                <a:cs typeface="+mn-cs"/>
              </a:rPr>
              <a:t> </a:t>
            </a:r>
            <a:r>
              <a:rPr lang="en-US" u="sng" dirty="0" smtClean="0">
                <a:ea typeface="+mn-ea"/>
                <a:cs typeface="+mn-cs"/>
              </a:rPr>
              <a:t>http://www.wasted-disk-space.com/2004/chicago0320/P3201011.jpg</a:t>
            </a:r>
            <a:endParaRPr lang="en-US" dirty="0" smtClean="0">
              <a:ea typeface="+mn-ea"/>
              <a:cs typeface="+mn-cs"/>
            </a:endParaRPr>
          </a:p>
          <a:p>
            <a:pPr fontAlgn="auto">
              <a:spcAft>
                <a:spcPts val="0"/>
              </a:spcAft>
              <a:defRPr/>
            </a:pPr>
            <a:r>
              <a:rPr lang="en-US" u="sng" dirty="0" smtClean="0">
                <a:ea typeface="+mn-ea"/>
                <a:cs typeface="+mn-cs"/>
              </a:rPr>
              <a:t>http://images.google.com/imgres?imgurl=http://z.about.com/d/desktoppub/1/5/2/O/align-no.gif&amp;imgrefurl=http://desktoppub.about.com/od/alignment/ss/alignment.htm&amp;usg=__-0g5JuIWULUTXu0_trj77cmcrRY=&amp;h=400&amp;w=400&amp;sz=23&amp;hl=en&amp;start=19&amp;sig2=iTksoIp4P1KJpaHg1yno3Q&amp;um=1&amp;tbnid=k0Tkvvw6KvqgOM:&amp;tbnh=124&amp;tbnw=124&amp;prev=/images%3Fq%3Dalignment%26hl%3Den%26safe%3Doff%26client%3Dsafari%26rls%3Den%26sa%3DG%26um%3D1&amp;ei=ZlrVSoD7PIrBlAfe6eycCQ</a:t>
            </a:r>
            <a:endParaRPr lang="en-US" dirty="0" smtClean="0">
              <a:ea typeface="+mn-ea"/>
              <a:cs typeface="+mn-cs"/>
            </a:endParaRPr>
          </a:p>
          <a:p>
            <a:pPr fontAlgn="auto">
              <a:spcAft>
                <a:spcPts val="0"/>
              </a:spcAft>
              <a:defRPr/>
            </a:pPr>
            <a:r>
              <a:rPr lang="en-US" u="sng" dirty="0" smtClean="0">
                <a:ea typeface="+mn-ea"/>
                <a:cs typeface="+mn-cs"/>
              </a:rPr>
              <a:t>http://z.about.com/d/psychology/1/5/D/1/proximity.jpg</a:t>
            </a:r>
            <a:endParaRPr lang="en-US" dirty="0" smtClean="0">
              <a:ea typeface="+mn-ea"/>
              <a:cs typeface="+mn-cs"/>
            </a:endParaRPr>
          </a:p>
          <a:p>
            <a:pPr fontAlgn="auto">
              <a:spcAft>
                <a:spcPts val="0"/>
              </a:spcAft>
              <a:defRPr/>
            </a:pPr>
            <a:r>
              <a:rPr lang="en-US" u="sng" dirty="0" smtClean="0">
                <a:ea typeface="+mn-ea"/>
                <a:cs typeface="+mn-cs"/>
              </a:rPr>
              <a:t>http://www.presentationzen.com/.a/6a00d83451b64669e200e5545400818833-200wi</a:t>
            </a:r>
            <a:endParaRPr lang="en-US" dirty="0" smtClean="0">
              <a:ea typeface="+mn-ea"/>
              <a:cs typeface="+mn-cs"/>
            </a:endParaRPr>
          </a:p>
          <a:p>
            <a:pPr fontAlgn="auto">
              <a:spcAft>
                <a:spcPts val="0"/>
              </a:spcAft>
              <a:defRPr/>
            </a:pPr>
            <a:r>
              <a:rPr lang="en-US" dirty="0" smtClean="0">
                <a:ea typeface="+mn-ea"/>
                <a:cs typeface="+mn-cs"/>
              </a:rPr>
              <a:t>http://www.typeg.org/images/01_projects/40_repetition/06_repetition.jpg</a:t>
            </a:r>
          </a:p>
          <a:p>
            <a:pPr fontAlgn="auto">
              <a:spcAft>
                <a:spcPts val="0"/>
              </a:spcAft>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Is the following advertisement effective?</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If so, why?</a:t>
            </a:r>
            <a:endParaRPr lang="en-US" dirty="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8" descr="01fat_650.jpg"/>
          <p:cNvPicPr>
            <a:picLocks noChangeAspect="1"/>
          </p:cNvPicPr>
          <p:nvPr/>
        </p:nvPicPr>
        <p:blipFill>
          <a:blip r:embed="rId3"/>
          <a:srcRect/>
          <a:stretch>
            <a:fillRect/>
          </a:stretch>
        </p:blipFill>
        <p:spPr bwMode="auto">
          <a:xfrm>
            <a:off x="1524000" y="152400"/>
            <a:ext cx="6248400" cy="654526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t>Visual Documents Today</a:t>
            </a:r>
          </a:p>
        </p:txBody>
      </p:sp>
      <p:pic>
        <p:nvPicPr>
          <p:cNvPr id="26627" name="Picture 3"/>
          <p:cNvPicPr>
            <a:picLocks noChangeAspect="1"/>
          </p:cNvPicPr>
          <p:nvPr/>
        </p:nvPicPr>
        <p:blipFill>
          <a:blip r:embed="rId3"/>
          <a:srcRect/>
          <a:stretch>
            <a:fillRect/>
          </a:stretch>
        </p:blipFill>
        <p:spPr bwMode="auto">
          <a:xfrm>
            <a:off x="1295400" y="1981200"/>
            <a:ext cx="66960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Agenda</a:t>
            </a:r>
          </a:p>
        </p:txBody>
      </p:sp>
      <p:sp>
        <p:nvSpPr>
          <p:cNvPr id="28674" name="Content Placeholder 2"/>
          <p:cNvSpPr>
            <a:spLocks noGrp="1"/>
          </p:cNvSpPr>
          <p:nvPr>
            <p:ph idx="1"/>
          </p:nvPr>
        </p:nvSpPr>
        <p:spPr/>
        <p:txBody>
          <a:bodyPr/>
          <a:lstStyle/>
          <a:p>
            <a:r>
              <a:rPr lang="en-US" smtClean="0"/>
              <a:t>Provide the class with the tools/skills necessary to interpret and compose visual documents.  </a:t>
            </a:r>
          </a:p>
          <a:p>
            <a:r>
              <a:rPr lang="en-US" smtClean="0"/>
              <a:t>We will accomplish this by examining:</a:t>
            </a:r>
          </a:p>
          <a:p>
            <a:pPr lvl="1"/>
            <a:r>
              <a:rPr lang="en-US" smtClean="0"/>
              <a:t>What makes a visual documents?</a:t>
            </a:r>
          </a:p>
          <a:p>
            <a:pPr lvl="1"/>
            <a:r>
              <a:rPr lang="en-US" smtClean="0"/>
              <a:t>Why do we use visual documents?</a:t>
            </a:r>
          </a:p>
          <a:p>
            <a:pPr lvl="1"/>
            <a:r>
              <a:rPr lang="en-US" smtClean="0"/>
              <a:t>How are visual documents effective?  </a:t>
            </a:r>
          </a:p>
          <a:p>
            <a:r>
              <a:rPr lang="en-US" smtClean="0"/>
              <a:t>Summary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What are visual documents?</a:t>
            </a:r>
          </a:p>
        </p:txBody>
      </p:sp>
      <p:sp>
        <p:nvSpPr>
          <p:cNvPr id="29698" name="Content Placeholder 2"/>
          <p:cNvSpPr>
            <a:spLocks noGrp="1"/>
          </p:cNvSpPr>
          <p:nvPr>
            <p:ph idx="1"/>
          </p:nvPr>
        </p:nvSpPr>
        <p:spPr/>
        <p:txBody>
          <a:bodyPr/>
          <a:lstStyle/>
          <a:p>
            <a:r>
              <a:rPr lang="en-US" smtClean="0"/>
              <a:t>‘Visual documents combine are documents that combine visual elements, such as images or graphics, with verbal text to express meaning or deliver a message to an intended audience.’</a:t>
            </a:r>
            <a:endParaRPr lang="en-US"/>
          </a:p>
        </p:txBody>
      </p:sp>
      <p:pic>
        <p:nvPicPr>
          <p:cNvPr id="29699" name="Picture 2"/>
          <p:cNvPicPr>
            <a:picLocks noChangeAspect="1" noChangeArrowheads="1"/>
          </p:cNvPicPr>
          <p:nvPr/>
        </p:nvPicPr>
        <p:blipFill>
          <a:blip r:embed="rId3"/>
          <a:srcRect/>
          <a:stretch>
            <a:fillRect/>
          </a:stretch>
        </p:blipFill>
        <p:spPr bwMode="auto">
          <a:xfrm rot="-994030">
            <a:off x="685800" y="3733800"/>
            <a:ext cx="3200400" cy="2582863"/>
          </a:xfrm>
          <a:prstGeom prst="rect">
            <a:avLst/>
          </a:prstGeom>
          <a:noFill/>
          <a:ln w="9525">
            <a:noFill/>
            <a:miter lim="800000"/>
            <a:headEnd/>
            <a:tailEnd/>
          </a:ln>
        </p:spPr>
      </p:pic>
      <p:pic>
        <p:nvPicPr>
          <p:cNvPr id="29700" name="Picture 3"/>
          <p:cNvPicPr>
            <a:picLocks noChangeAspect="1" noChangeArrowheads="1"/>
          </p:cNvPicPr>
          <p:nvPr/>
        </p:nvPicPr>
        <p:blipFill>
          <a:blip r:embed="rId4"/>
          <a:srcRect/>
          <a:stretch>
            <a:fillRect/>
          </a:stretch>
        </p:blipFill>
        <p:spPr bwMode="auto">
          <a:xfrm>
            <a:off x="4810125" y="4030663"/>
            <a:ext cx="38036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026"/>
          <p:cNvSpPr>
            <a:spLocks noGrp="1"/>
          </p:cNvSpPr>
          <p:nvPr>
            <p:ph type="title"/>
          </p:nvPr>
        </p:nvSpPr>
        <p:spPr/>
        <p:txBody>
          <a:bodyPr/>
          <a:lstStyle/>
          <a:p>
            <a:r>
              <a:rPr lang="en-US"/>
              <a:t>The Rhetorical Situation</a:t>
            </a:r>
          </a:p>
        </p:txBody>
      </p:sp>
      <p:pic>
        <p:nvPicPr>
          <p:cNvPr id="4" name="Picture 3" descr="rhetoric.png"/>
          <p:cNvPicPr>
            <a:picLocks noChangeAspect="1"/>
          </p:cNvPicPr>
          <p:nvPr/>
        </p:nvPicPr>
        <p:blipFill>
          <a:blip r:embed="rId3"/>
          <a:stretch>
            <a:fillRect/>
          </a:stretch>
        </p:blipFill>
        <p:spPr>
          <a:xfrm>
            <a:off x="5052536" y="1735138"/>
            <a:ext cx="3710464" cy="4800600"/>
          </a:xfrm>
          <a:prstGeom prst="rect">
            <a:avLst/>
          </a:prstGeom>
        </p:spPr>
      </p:pic>
      <p:sp>
        <p:nvSpPr>
          <p:cNvPr id="31746" name="Rectangle 1027"/>
          <p:cNvSpPr>
            <a:spLocks noGrp="1"/>
          </p:cNvSpPr>
          <p:nvPr>
            <p:ph idx="1"/>
          </p:nvPr>
        </p:nvSpPr>
        <p:spPr>
          <a:xfrm>
            <a:off x="914401" y="1735138"/>
            <a:ext cx="4138136" cy="4056062"/>
          </a:xfrm>
        </p:spPr>
        <p:txBody>
          <a:bodyPr/>
          <a:lstStyle/>
          <a:p>
            <a:r>
              <a:rPr lang="en-US" sz="2800" dirty="0"/>
              <a:t>Different rhetorical strategies</a:t>
            </a:r>
          </a:p>
          <a:p>
            <a:r>
              <a:rPr lang="en-US" sz="2800" dirty="0"/>
              <a:t>Relationship between purpose and audience</a:t>
            </a:r>
          </a:p>
          <a:p>
            <a:r>
              <a:rPr lang="en-US" sz="2800" dirty="0"/>
              <a:t>Interpretation and composition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t>Designing Visual Documents</a:t>
            </a:r>
          </a:p>
        </p:txBody>
      </p:sp>
      <p:sp>
        <p:nvSpPr>
          <p:cNvPr id="33794" name="Content Placeholder 2"/>
          <p:cNvSpPr>
            <a:spLocks noGrp="1"/>
          </p:cNvSpPr>
          <p:nvPr>
            <p:ph idx="1"/>
          </p:nvPr>
        </p:nvSpPr>
        <p:spPr>
          <a:xfrm>
            <a:off x="914400" y="2192338"/>
            <a:ext cx="7313613" cy="4056062"/>
          </a:xfrm>
        </p:spPr>
        <p:txBody>
          <a:bodyPr/>
          <a:lstStyle/>
          <a:p>
            <a:r>
              <a:rPr lang="en-US" sz="4400" dirty="0" smtClean="0"/>
              <a:t>Four basic principles:</a:t>
            </a:r>
          </a:p>
          <a:p>
            <a:pPr lvl="1"/>
            <a:r>
              <a:rPr lang="en-US" sz="3600" dirty="0" smtClean="0"/>
              <a:t>Alignment</a:t>
            </a:r>
          </a:p>
          <a:p>
            <a:pPr lvl="1"/>
            <a:r>
              <a:rPr lang="en-US" sz="3600" dirty="0" smtClean="0"/>
              <a:t>Proximity</a:t>
            </a:r>
          </a:p>
          <a:p>
            <a:pPr lvl="1"/>
            <a:r>
              <a:rPr lang="en-US" sz="3600" dirty="0" smtClean="0"/>
              <a:t>Contrast </a:t>
            </a:r>
          </a:p>
          <a:p>
            <a:pPr lvl="1"/>
            <a:r>
              <a:rPr lang="en-US" sz="3600" dirty="0" smtClean="0"/>
              <a:t>Repetition</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t>Designing Visual Documents</a:t>
            </a:r>
          </a:p>
        </p:txBody>
      </p:sp>
      <p:sp>
        <p:nvSpPr>
          <p:cNvPr id="35842" name="Content Placeholder 2"/>
          <p:cNvSpPr>
            <a:spLocks noGrp="1"/>
          </p:cNvSpPr>
          <p:nvPr>
            <p:ph idx="1"/>
          </p:nvPr>
        </p:nvSpPr>
        <p:spPr>
          <a:xfrm>
            <a:off x="914401" y="1735138"/>
            <a:ext cx="3657600" cy="931862"/>
          </a:xfrm>
        </p:spPr>
        <p:txBody>
          <a:bodyPr/>
          <a:lstStyle/>
          <a:p>
            <a:r>
              <a:rPr lang="en-US" dirty="0" smtClean="0"/>
              <a:t>Alignment</a:t>
            </a:r>
          </a:p>
          <a:p>
            <a:pPr lvl="1"/>
            <a:r>
              <a:rPr lang="en-US" dirty="0" smtClean="0"/>
              <a:t>Invisible Grid	</a:t>
            </a:r>
          </a:p>
          <a:p>
            <a:pPr lvl="1">
              <a:buFontTx/>
              <a:buNone/>
            </a:pPr>
            <a:r>
              <a:rPr lang="en-US" dirty="0" smtClean="0"/>
              <a:t>			</a:t>
            </a:r>
          </a:p>
          <a:p>
            <a:pPr>
              <a:buFontTx/>
              <a:buNone/>
            </a:pPr>
            <a:endParaRPr lang="en-US" dirty="0" smtClean="0"/>
          </a:p>
        </p:txBody>
      </p:sp>
      <p:pic>
        <p:nvPicPr>
          <p:cNvPr id="35843" name="Picture 3"/>
          <p:cNvPicPr>
            <a:picLocks noChangeAspect="1"/>
          </p:cNvPicPr>
          <p:nvPr/>
        </p:nvPicPr>
        <p:blipFill>
          <a:blip r:embed="rId3"/>
          <a:srcRect/>
          <a:stretch>
            <a:fillRect/>
          </a:stretch>
        </p:blipFill>
        <p:spPr bwMode="auto">
          <a:xfrm>
            <a:off x="914401" y="2656490"/>
            <a:ext cx="3505200" cy="4049110"/>
          </a:xfrm>
          <a:prstGeom prst="rect">
            <a:avLst/>
          </a:prstGeom>
          <a:noFill/>
          <a:ln w="9525">
            <a:noFill/>
            <a:miter lim="800000"/>
            <a:headEnd/>
            <a:tailEnd/>
          </a:ln>
        </p:spPr>
      </p:pic>
      <p:sp>
        <p:nvSpPr>
          <p:cNvPr id="5" name="Content Placeholder 2"/>
          <p:cNvSpPr txBox="1">
            <a:spLocks/>
          </p:cNvSpPr>
          <p:nvPr/>
        </p:nvSpPr>
        <p:spPr bwMode="auto">
          <a:xfrm>
            <a:off x="4572001" y="1735138"/>
            <a:ext cx="3657600" cy="931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3550" marR="0" lvl="0" indent="-463550" algn="l" defTabSz="914400" rtl="0" eaLnBrk="1" fontAlgn="base" latinLnBrk="0" hangingPunct="1">
              <a:lnSpc>
                <a:spcPct val="100000"/>
              </a:lnSpc>
              <a:spcBef>
                <a:spcPts val="2000"/>
              </a:spcBef>
              <a:spcAft>
                <a:spcPct val="0"/>
              </a:spcAft>
              <a:buClrTx/>
              <a:buSzPct val="90000"/>
              <a:buFontTx/>
              <a:buBlip>
                <a:blip r:embed="rId4"/>
              </a:buBlip>
              <a:tabLst/>
              <a:defRPr/>
            </a:pPr>
            <a:r>
              <a:rPr kumimoji="0" lang="en-US" sz="2400" b="0" i="0" u="none" strike="noStrike" kern="1200" cap="none" spc="0" normalizeH="0" baseline="0" noProof="0" dirty="0" smtClean="0">
                <a:ln>
                  <a:noFill/>
                </a:ln>
                <a:solidFill>
                  <a:schemeClr val="tx1"/>
                </a:solidFill>
                <a:effectLst/>
                <a:uLnTx/>
                <a:uFillTx/>
                <a:latin typeface="+mn-lt"/>
                <a:ea typeface="ヒラギノ角ゴ Pro W3" pitchFamily="-123" charset="-128"/>
                <a:cs typeface="ヒラギノ角ゴ Pro W3" pitchFamily="-123" charset="-128"/>
              </a:rPr>
              <a:t>Proximity</a:t>
            </a:r>
          </a:p>
          <a:p>
            <a:pPr marL="914400" marR="0" lvl="1" indent="-457200" algn="l" defTabSz="914400" rtl="0" eaLnBrk="1" fontAlgn="base" latinLnBrk="0" hangingPunct="1">
              <a:lnSpc>
                <a:spcPct val="100000"/>
              </a:lnSpc>
              <a:spcBef>
                <a:spcPts val="600"/>
              </a:spcBef>
              <a:spcAft>
                <a:spcPct val="0"/>
              </a:spcAft>
              <a:buClrTx/>
              <a:buSzPct val="90000"/>
              <a:buFontTx/>
              <a:buBlip>
                <a:blip r:embed="rId5"/>
              </a:buBlip>
              <a:tabLst/>
              <a:defRPr/>
            </a:pPr>
            <a:r>
              <a:rPr lang="en-US" sz="2200" dirty="0" smtClean="0">
                <a:latin typeface="+mn-lt"/>
                <a:cs typeface="+mn-cs"/>
              </a:rPr>
              <a:t>White Space</a:t>
            </a:r>
            <a:r>
              <a:rPr kumimoji="0" lang="en-US" sz="2200" b="0" i="0" u="none" strike="noStrike" kern="1200" cap="none" spc="0" normalizeH="0" baseline="0" noProof="0" dirty="0" smtClean="0">
                <a:ln>
                  <a:noFill/>
                </a:ln>
                <a:solidFill>
                  <a:schemeClr val="tx1"/>
                </a:solidFill>
                <a:effectLst/>
                <a:uLnTx/>
                <a:uFillTx/>
                <a:latin typeface="+mn-lt"/>
                <a:ea typeface="ヒラギノ角ゴ Pro W3" pitchFamily="-123" charset="-128"/>
                <a:cs typeface="+mn-cs"/>
              </a:rPr>
              <a:t>	</a:t>
            </a:r>
          </a:p>
          <a:p>
            <a:pPr marL="914400" marR="0" lvl="1" indent="-457200" algn="l" defTabSz="914400" rtl="0" eaLnBrk="1" fontAlgn="base" latinLnBrk="0" hangingPunct="1">
              <a:lnSpc>
                <a:spcPct val="100000"/>
              </a:lnSpc>
              <a:spcBef>
                <a:spcPts val="600"/>
              </a:spcBef>
              <a:spcAft>
                <a:spcPct val="0"/>
              </a:spcAft>
              <a:buClrTx/>
              <a:buSzPct val="90000"/>
              <a:buFontTx/>
              <a:buNone/>
              <a:tabLst/>
              <a:defRPr/>
            </a:pPr>
            <a:r>
              <a:rPr kumimoji="0" lang="en-US" sz="2200" b="0" i="0" u="none" strike="noStrike" kern="1200" cap="none" spc="0" normalizeH="0" baseline="0" noProof="0" dirty="0" smtClean="0">
                <a:ln>
                  <a:noFill/>
                </a:ln>
                <a:solidFill>
                  <a:schemeClr val="tx1"/>
                </a:solidFill>
                <a:effectLst/>
                <a:uLnTx/>
                <a:uFillTx/>
                <a:latin typeface="+mn-lt"/>
                <a:ea typeface="ヒラギノ角ゴ Pro W3" pitchFamily="-123" charset="-128"/>
                <a:cs typeface="+mn-cs"/>
              </a:rPr>
              <a:t>			</a:t>
            </a:r>
          </a:p>
          <a:p>
            <a:pPr marL="463550" marR="0" lvl="0" indent="-463550" algn="l" defTabSz="914400" rtl="0" eaLnBrk="1" fontAlgn="base" latinLnBrk="0" hangingPunct="1">
              <a:lnSpc>
                <a:spcPct val="100000"/>
              </a:lnSpc>
              <a:spcBef>
                <a:spcPts val="2000"/>
              </a:spcBef>
              <a:spcAft>
                <a:spcPct val="0"/>
              </a:spcAft>
              <a:buClrTx/>
              <a:buSzPct val="90000"/>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ヒラギノ角ゴ Pro W3" pitchFamily="-123" charset="-128"/>
              <a:cs typeface="ヒラギノ角ゴ Pro W3" pitchFamily="-123" charset="-128"/>
            </a:endParaRPr>
          </a:p>
        </p:txBody>
      </p:sp>
      <p:pic>
        <p:nvPicPr>
          <p:cNvPr id="6" name="Picture 3"/>
          <p:cNvPicPr>
            <a:picLocks noChangeAspect="1"/>
          </p:cNvPicPr>
          <p:nvPr/>
        </p:nvPicPr>
        <p:blipFill>
          <a:blip r:embed="rId6"/>
          <a:srcRect/>
          <a:stretch>
            <a:fillRect/>
          </a:stretch>
        </p:blipFill>
        <p:spPr bwMode="auto">
          <a:xfrm>
            <a:off x="4572001" y="2667000"/>
            <a:ext cx="4038600" cy="4038600"/>
          </a:xfrm>
          <a:prstGeom prst="rect">
            <a:avLst/>
          </a:prstGeom>
          <a:noFill/>
          <a:ln w="9525">
            <a:noFill/>
            <a:miter lim="800000"/>
            <a:headEnd/>
            <a:tailEnd/>
          </a:ln>
        </p:spPr>
      </p:pic>
      <p:grpSp>
        <p:nvGrpSpPr>
          <p:cNvPr id="16" name="Group 15"/>
          <p:cNvGrpSpPr/>
          <p:nvPr/>
        </p:nvGrpSpPr>
        <p:grpSpPr>
          <a:xfrm>
            <a:off x="-2" y="0"/>
            <a:ext cx="9144002" cy="6858000"/>
            <a:chOff x="-2" y="0"/>
            <a:chExt cx="9144002" cy="6858000"/>
          </a:xfrm>
        </p:grpSpPr>
        <p:cxnSp>
          <p:nvCxnSpPr>
            <p:cNvPr id="8" name="Straight Connector 7"/>
            <p:cNvCxnSpPr/>
            <p:nvPr/>
          </p:nvCxnSpPr>
          <p:spPr>
            <a:xfrm>
              <a:off x="0" y="1371600"/>
              <a:ext cx="9144000"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2514600" y="3428999"/>
              <a:ext cx="6858000" cy="1"/>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1143002" y="3428999"/>
              <a:ext cx="6858000" cy="1"/>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 y="2656490"/>
              <a:ext cx="9144002"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1124</TotalTime>
  <Words>1694</Words>
  <Application>Microsoft Macintosh PowerPoint</Application>
  <PresentationFormat>On-screen Show (4:3)</PresentationFormat>
  <Paragraphs>181</Paragraphs>
  <Slides>17</Slides>
  <Notes>12</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Inkwell</vt:lpstr>
      <vt:lpstr>Slide 1</vt:lpstr>
      <vt:lpstr>     Is the following advertisement effective?  If so, why?</vt:lpstr>
      <vt:lpstr>Slide 3</vt:lpstr>
      <vt:lpstr>Visual Documents Today</vt:lpstr>
      <vt:lpstr>Agenda</vt:lpstr>
      <vt:lpstr>What are visual documents?</vt:lpstr>
      <vt:lpstr>The Rhetorical Situation</vt:lpstr>
      <vt:lpstr>Designing Visual Documents</vt:lpstr>
      <vt:lpstr>Designing Visual Documents</vt:lpstr>
      <vt:lpstr>Designing Visual Documents</vt:lpstr>
      <vt:lpstr>Combining Visual and Verbal</vt:lpstr>
      <vt:lpstr>Common Genres</vt:lpstr>
      <vt:lpstr>Common Genres</vt:lpstr>
      <vt:lpstr>Outro: some thoughts</vt:lpstr>
      <vt:lpstr>Slide 15</vt:lpstr>
      <vt:lpstr>Slide 16</vt:lpstr>
      <vt:lpstr>Citations</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Discussing the Rhetorical Situation</dc:title>
  <dc:creator>August Dombrow</dc:creator>
  <cp:lastModifiedBy>August Dombrow</cp:lastModifiedBy>
  <cp:revision>21</cp:revision>
  <dcterms:created xsi:type="dcterms:W3CDTF">2009-10-15T10:55:08Z</dcterms:created>
  <dcterms:modified xsi:type="dcterms:W3CDTF">2009-10-15T10:57:19Z</dcterms:modified>
</cp:coreProperties>
</file>